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6" r:id="rId2"/>
    <p:sldId id="258" r:id="rId3"/>
    <p:sldId id="257" r:id="rId4"/>
    <p:sldId id="276" r:id="rId5"/>
    <p:sldId id="300" r:id="rId6"/>
    <p:sldId id="301" r:id="rId7"/>
    <p:sldId id="284" r:id="rId8"/>
    <p:sldId id="290" r:id="rId9"/>
    <p:sldId id="266" r:id="rId10"/>
    <p:sldId id="270" r:id="rId11"/>
    <p:sldId id="285" r:id="rId12"/>
    <p:sldId id="262" r:id="rId13"/>
    <p:sldId id="274" r:id="rId14"/>
    <p:sldId id="286" r:id="rId15"/>
    <p:sldId id="288" r:id="rId16"/>
    <p:sldId id="298" r:id="rId17"/>
    <p:sldId id="264" r:id="rId18"/>
    <p:sldId id="265" r:id="rId19"/>
    <p:sldId id="275" r:id="rId20"/>
    <p:sldId id="292" r:id="rId21"/>
    <p:sldId id="29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7135" autoAdjust="0"/>
  </p:normalViewPr>
  <p:slideViewPr>
    <p:cSldViewPr snapToGrid="0">
      <p:cViewPr varScale="1">
        <p:scale>
          <a:sx n="73" d="100"/>
          <a:sy n="73" d="100"/>
        </p:scale>
        <p:origin x="1896" y="66"/>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03545D-A04C-455D-B53D-E8435F82631D}" type="datetimeFigureOut">
              <a:rPr lang="en-US" smtClean="0"/>
              <a:t>6/4/2020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035240-33F3-46E4-9A6E-7550339ED476}" type="slidenum">
              <a:rPr lang="en-US" smtClean="0"/>
              <a:t>‹#›</a:t>
            </a:fld>
            <a:endParaRPr lang="en-US"/>
          </a:p>
        </p:txBody>
      </p:sp>
    </p:spTree>
    <p:extLst>
      <p:ext uri="{BB962C8B-B14F-4D97-AF65-F5344CB8AC3E}">
        <p14:creationId xmlns:p14="http://schemas.microsoft.com/office/powerpoint/2010/main" val="397716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I’m Asa Kientz and I’ll be talking about modeling COVID-19 infection rates…</a:t>
            </a:r>
          </a:p>
          <a:p>
            <a:endParaRPr lang="en-US" dirty="0"/>
          </a:p>
          <a:p>
            <a:r>
              <a:rPr lang="en-US" dirty="0"/>
              <a:t>as well as what data exists to support decisions to reopen.</a:t>
            </a:r>
          </a:p>
        </p:txBody>
      </p:sp>
      <p:sp>
        <p:nvSpPr>
          <p:cNvPr id="4" name="Slide Number Placeholder 3"/>
          <p:cNvSpPr>
            <a:spLocks noGrp="1"/>
          </p:cNvSpPr>
          <p:nvPr>
            <p:ph type="sldNum" sz="quarter" idx="5"/>
          </p:nvPr>
        </p:nvSpPr>
        <p:spPr/>
        <p:txBody>
          <a:bodyPr/>
          <a:lstStyle/>
          <a:p>
            <a:fld id="{DC035240-33F3-46E4-9A6E-7550339ED476}" type="slidenum">
              <a:rPr lang="en-US" smtClean="0"/>
              <a:t>1</a:t>
            </a:fld>
            <a:endParaRPr lang="en-US"/>
          </a:p>
        </p:txBody>
      </p:sp>
    </p:spTree>
    <p:extLst>
      <p:ext uri="{BB962C8B-B14F-4D97-AF65-F5344CB8AC3E}">
        <p14:creationId xmlns:p14="http://schemas.microsoft.com/office/powerpoint/2010/main" val="2075916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Instead, I used a common subset of this model with just 4 compartments, called an SEIR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4 states represent people who are: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Susceptible to becoming ill</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Exposed (Infected but not yet able to infect others)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Infected (and infectious)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Recovered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Immunity is assumed – those recovered don’t recycle back to the susceptible pool.</a:t>
            </a:r>
          </a:p>
        </p:txBody>
      </p:sp>
      <p:sp>
        <p:nvSpPr>
          <p:cNvPr id="4" name="Slide Number Placeholder 3"/>
          <p:cNvSpPr>
            <a:spLocks noGrp="1"/>
          </p:cNvSpPr>
          <p:nvPr>
            <p:ph type="sldNum" sz="quarter" idx="5"/>
          </p:nvPr>
        </p:nvSpPr>
        <p:spPr/>
        <p:txBody>
          <a:bodyPr/>
          <a:lstStyle/>
          <a:p>
            <a:fld id="{DC035240-33F3-46E4-9A6E-7550339ED476}" type="slidenum">
              <a:rPr lang="en-US" smtClean="0"/>
              <a:t>10</a:t>
            </a:fld>
            <a:endParaRPr lang="en-US"/>
          </a:p>
        </p:txBody>
      </p:sp>
    </p:spTree>
    <p:extLst>
      <p:ext uri="{BB962C8B-B14F-4D97-AF65-F5344CB8AC3E}">
        <p14:creationId xmlns:p14="http://schemas.microsoft.com/office/powerpoint/2010/main" val="30391810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model really is just a set of differential equations.</a:t>
            </a:r>
          </a:p>
          <a:p>
            <a:endParaRPr lang="en-US" dirty="0"/>
          </a:p>
          <a:p>
            <a:r>
              <a:rPr lang="en-US" dirty="0"/>
              <a:t>By integrating these over time, the time series of each state can be obtained…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specifically the “Infected” time series can be used to fit to empirical data.</a:t>
            </a:r>
          </a:p>
          <a:p>
            <a:endParaRPr lang="en-US" dirty="0"/>
          </a:p>
        </p:txBody>
      </p:sp>
      <p:sp>
        <p:nvSpPr>
          <p:cNvPr id="4" name="Slide Number Placeholder 3"/>
          <p:cNvSpPr>
            <a:spLocks noGrp="1"/>
          </p:cNvSpPr>
          <p:nvPr>
            <p:ph type="sldNum" sz="quarter" idx="5"/>
          </p:nvPr>
        </p:nvSpPr>
        <p:spPr/>
        <p:txBody>
          <a:bodyPr/>
          <a:lstStyle/>
          <a:p>
            <a:fld id="{DC035240-33F3-46E4-9A6E-7550339ED476}" type="slidenum">
              <a:rPr lang="en-US" smtClean="0"/>
              <a:t>11</a:t>
            </a:fld>
            <a:endParaRPr lang="en-US"/>
          </a:p>
        </p:txBody>
      </p:sp>
    </p:spTree>
    <p:extLst>
      <p:ext uri="{BB962C8B-B14F-4D97-AF65-F5344CB8AC3E}">
        <p14:creationId xmlns:p14="http://schemas.microsoft.com/office/powerpoint/2010/main" val="24160778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a whole slew of model assumptions inherent involved.</a:t>
            </a:r>
          </a:p>
          <a:p>
            <a:endParaRPr lang="en-US" dirty="0"/>
          </a:p>
          <a:p>
            <a:r>
              <a:rPr lang="en-US" dirty="0"/>
              <a:t>Many are due to model simplicity but also due to what we don’t know yet about COVID.</a:t>
            </a:r>
          </a:p>
          <a:p>
            <a:endParaRPr lang="en-US" dirty="0"/>
          </a:p>
          <a:p>
            <a:r>
              <a:rPr lang="en-US" dirty="0"/>
              <a:t>The biggest assumption is really that the infected data reported is accurate.  </a:t>
            </a:r>
          </a:p>
          <a:p>
            <a:endParaRPr lang="en-US" dirty="0"/>
          </a:p>
          <a:p>
            <a:r>
              <a:rPr lang="en-US" dirty="0"/>
              <a:t>This is likely not so – the rate of testing being done is just too low for accurate data.</a:t>
            </a:r>
          </a:p>
        </p:txBody>
      </p:sp>
      <p:sp>
        <p:nvSpPr>
          <p:cNvPr id="4" name="Slide Number Placeholder 3"/>
          <p:cNvSpPr>
            <a:spLocks noGrp="1"/>
          </p:cNvSpPr>
          <p:nvPr>
            <p:ph type="sldNum" sz="quarter" idx="5"/>
          </p:nvPr>
        </p:nvSpPr>
        <p:spPr/>
        <p:txBody>
          <a:bodyPr/>
          <a:lstStyle/>
          <a:p>
            <a:fld id="{DC035240-33F3-46E4-9A6E-7550339ED476}" type="slidenum">
              <a:rPr lang="en-US" smtClean="0"/>
              <a:t>12</a:t>
            </a:fld>
            <a:endParaRPr lang="en-US"/>
          </a:p>
        </p:txBody>
      </p:sp>
    </p:spTree>
    <p:extLst>
      <p:ext uri="{BB962C8B-B14F-4D97-AF65-F5344CB8AC3E}">
        <p14:creationId xmlns:p14="http://schemas.microsoft.com/office/powerpoint/2010/main" val="41498316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tried 3 different ways of fitting a model - None of them worked well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a:p>
            <a:r>
              <a:rPr lang="en-US" dirty="0"/>
              <a:t>The first one shown here is a non-linear least squares underpredicted infections…</a:t>
            </a:r>
          </a:p>
        </p:txBody>
      </p:sp>
      <p:sp>
        <p:nvSpPr>
          <p:cNvPr id="4" name="Slide Number Placeholder 3"/>
          <p:cNvSpPr>
            <a:spLocks noGrp="1"/>
          </p:cNvSpPr>
          <p:nvPr>
            <p:ph type="sldNum" sz="quarter" idx="5"/>
          </p:nvPr>
        </p:nvSpPr>
        <p:spPr/>
        <p:txBody>
          <a:bodyPr/>
          <a:lstStyle/>
          <a:p>
            <a:fld id="{DC035240-33F3-46E4-9A6E-7550339ED476}" type="slidenum">
              <a:rPr lang="en-US" smtClean="0"/>
              <a:t>13</a:t>
            </a:fld>
            <a:endParaRPr lang="en-US"/>
          </a:p>
        </p:txBody>
      </p:sp>
    </p:spTree>
    <p:extLst>
      <p:ext uri="{BB962C8B-B14F-4D97-AF65-F5344CB8AC3E}">
        <p14:creationId xmlns:p14="http://schemas.microsoft.com/office/powerpoint/2010/main" val="15303021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Differential equation solver overpredicted them...</a:t>
            </a:r>
          </a:p>
        </p:txBody>
      </p:sp>
      <p:sp>
        <p:nvSpPr>
          <p:cNvPr id="4" name="Slide Number Placeholder 3"/>
          <p:cNvSpPr>
            <a:spLocks noGrp="1"/>
          </p:cNvSpPr>
          <p:nvPr>
            <p:ph type="sldNum" sz="quarter" idx="5"/>
          </p:nvPr>
        </p:nvSpPr>
        <p:spPr/>
        <p:txBody>
          <a:bodyPr/>
          <a:lstStyle/>
          <a:p>
            <a:fld id="{DC035240-33F3-46E4-9A6E-7550339ED476}" type="slidenum">
              <a:rPr lang="en-US" smtClean="0"/>
              <a:t>14</a:t>
            </a:fld>
            <a:endParaRPr lang="en-US"/>
          </a:p>
        </p:txBody>
      </p:sp>
    </p:spTree>
    <p:extLst>
      <p:ext uri="{BB962C8B-B14F-4D97-AF65-F5344CB8AC3E}">
        <p14:creationId xmlns:p14="http://schemas.microsoft.com/office/powerpoint/2010/main" val="36185523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third model was MCMC - here’s the canned output.  It also overpredicts infections.  R0, the term for the basic reproduction number, is estimated to be around 4 at a minimum, and that would imply continued pandemic.</a:t>
            </a:r>
          </a:p>
        </p:txBody>
      </p:sp>
      <p:sp>
        <p:nvSpPr>
          <p:cNvPr id="4" name="Slide Number Placeholder 3"/>
          <p:cNvSpPr>
            <a:spLocks noGrp="1"/>
          </p:cNvSpPr>
          <p:nvPr>
            <p:ph type="sldNum" sz="quarter" idx="5"/>
          </p:nvPr>
        </p:nvSpPr>
        <p:spPr/>
        <p:txBody>
          <a:bodyPr/>
          <a:lstStyle/>
          <a:p>
            <a:fld id="{DC035240-33F3-46E4-9A6E-7550339ED476}" type="slidenum">
              <a:rPr lang="en-US" smtClean="0"/>
              <a:t>15</a:t>
            </a:fld>
            <a:endParaRPr lang="en-US"/>
          </a:p>
        </p:txBody>
      </p:sp>
    </p:spTree>
    <p:extLst>
      <p:ext uri="{BB962C8B-B14F-4D97-AF65-F5344CB8AC3E}">
        <p14:creationId xmlns:p14="http://schemas.microsoft.com/office/powerpoint/2010/main" val="14128687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setting up a model I might actually be able to run, I likely designed something that no longer represented the complexity of underlying system.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Modeling complex systems can be tricky, but I really enjoyed being challenged on this project.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C035240-33F3-46E4-9A6E-7550339ED476}" type="slidenum">
              <a:rPr lang="en-US" smtClean="0"/>
              <a:t>16</a:t>
            </a:fld>
            <a:endParaRPr lang="en-US"/>
          </a:p>
        </p:txBody>
      </p:sp>
    </p:spTree>
    <p:extLst>
      <p:ext uri="{BB962C8B-B14F-4D97-AF65-F5344CB8AC3E}">
        <p14:creationId xmlns:p14="http://schemas.microsoft.com/office/powerpoint/2010/main" val="790538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series of small multiples – 4 states.</a:t>
            </a:r>
          </a:p>
          <a:p>
            <a:endParaRPr lang="en-US" dirty="0"/>
          </a:p>
          <a:p>
            <a:r>
              <a:rPr lang="en-US" dirty="0"/>
              <a:t>The numbers are less important than the shape and trends of the data.  NY is steadily dropping, CA is the opposite, looks like the beaches in FL opened up, Colorado is slowly trending down.</a:t>
            </a:r>
          </a:p>
        </p:txBody>
      </p:sp>
      <p:sp>
        <p:nvSpPr>
          <p:cNvPr id="4" name="Slide Number Placeholder 3"/>
          <p:cNvSpPr>
            <a:spLocks noGrp="1"/>
          </p:cNvSpPr>
          <p:nvPr>
            <p:ph type="sldNum" sz="quarter" idx="5"/>
          </p:nvPr>
        </p:nvSpPr>
        <p:spPr/>
        <p:txBody>
          <a:bodyPr/>
          <a:lstStyle/>
          <a:p>
            <a:fld id="{DC035240-33F3-46E4-9A6E-7550339ED476}" type="slidenum">
              <a:rPr lang="en-US" smtClean="0"/>
              <a:t>19</a:t>
            </a:fld>
            <a:endParaRPr lang="en-US"/>
          </a:p>
        </p:txBody>
      </p:sp>
    </p:spTree>
    <p:extLst>
      <p:ext uri="{BB962C8B-B14F-4D97-AF65-F5344CB8AC3E}">
        <p14:creationId xmlns:p14="http://schemas.microsoft.com/office/powerpoint/2010/main" val="13815697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view of just those compartments…in order to fit, we need to estimate some of these rate parameters</a:t>
            </a:r>
          </a:p>
        </p:txBody>
      </p:sp>
      <p:sp>
        <p:nvSpPr>
          <p:cNvPr id="4" name="Slide Number Placeholder 3"/>
          <p:cNvSpPr>
            <a:spLocks noGrp="1"/>
          </p:cNvSpPr>
          <p:nvPr>
            <p:ph type="sldNum" sz="quarter" idx="5"/>
          </p:nvPr>
        </p:nvSpPr>
        <p:spPr/>
        <p:txBody>
          <a:bodyPr/>
          <a:lstStyle/>
          <a:p>
            <a:fld id="{DC035240-33F3-46E4-9A6E-7550339ED476}" type="slidenum">
              <a:rPr lang="en-US" smtClean="0"/>
              <a:t>20</a:t>
            </a:fld>
            <a:endParaRPr lang="en-US"/>
          </a:p>
        </p:txBody>
      </p:sp>
    </p:spTree>
    <p:extLst>
      <p:ext uri="{BB962C8B-B14F-4D97-AF65-F5344CB8AC3E}">
        <p14:creationId xmlns:p14="http://schemas.microsoft.com/office/powerpoint/2010/main" val="32212104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canned output of the MCMC model.  It also overpredicts infections. The term for the basic reproduction number is estimated to be around 4 at a minimum, and that would imply continued pandemic.</a:t>
            </a:r>
          </a:p>
        </p:txBody>
      </p:sp>
      <p:sp>
        <p:nvSpPr>
          <p:cNvPr id="4" name="Slide Number Placeholder 3"/>
          <p:cNvSpPr>
            <a:spLocks noGrp="1"/>
          </p:cNvSpPr>
          <p:nvPr>
            <p:ph type="sldNum" sz="quarter" idx="5"/>
          </p:nvPr>
        </p:nvSpPr>
        <p:spPr/>
        <p:txBody>
          <a:bodyPr/>
          <a:lstStyle/>
          <a:p>
            <a:fld id="{DC035240-33F3-46E4-9A6E-7550339ED476}" type="slidenum">
              <a:rPr lang="en-US" smtClean="0"/>
              <a:t>21</a:t>
            </a:fld>
            <a:endParaRPr lang="en-US"/>
          </a:p>
        </p:txBody>
      </p:sp>
    </p:spTree>
    <p:extLst>
      <p:ext uri="{BB962C8B-B14F-4D97-AF65-F5344CB8AC3E}">
        <p14:creationId xmlns:p14="http://schemas.microsoft.com/office/powerpoint/2010/main" val="106609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little about me…</a:t>
            </a:r>
          </a:p>
          <a:p>
            <a:endParaRPr lang="en-US" dirty="0"/>
          </a:p>
          <a:p>
            <a:r>
              <a:rPr lang="en-US" dirty="0"/>
              <a:t>Have a background in Mechanical Engineering, but I’ve always been pulled towards the data analysis aspects of my work.  </a:t>
            </a:r>
          </a:p>
          <a:p>
            <a:endParaRPr lang="en-US" dirty="0"/>
          </a:p>
          <a:p>
            <a:r>
              <a:rPr lang="en-US" dirty="0"/>
              <a:t>I love finding a black box and learning how I can change its inputs to create outputs.</a:t>
            </a:r>
          </a:p>
          <a:p>
            <a:endParaRPr lang="en-US" dirty="0"/>
          </a:p>
          <a:p>
            <a:r>
              <a:rPr lang="en-US" dirty="0"/>
              <a:t>And frankly there’s no more interesting black box to me than the human mind.</a:t>
            </a:r>
          </a:p>
        </p:txBody>
      </p:sp>
      <p:sp>
        <p:nvSpPr>
          <p:cNvPr id="4" name="Slide Number Placeholder 3"/>
          <p:cNvSpPr>
            <a:spLocks noGrp="1"/>
          </p:cNvSpPr>
          <p:nvPr>
            <p:ph type="sldNum" sz="quarter" idx="5"/>
          </p:nvPr>
        </p:nvSpPr>
        <p:spPr/>
        <p:txBody>
          <a:bodyPr/>
          <a:lstStyle/>
          <a:p>
            <a:fld id="{DC035240-33F3-46E4-9A6E-7550339ED476}" type="slidenum">
              <a:rPr lang="en-US" smtClean="0"/>
              <a:t>2</a:t>
            </a:fld>
            <a:endParaRPr lang="en-US"/>
          </a:p>
        </p:txBody>
      </p:sp>
    </p:spTree>
    <p:extLst>
      <p:ext uri="{BB962C8B-B14F-4D97-AF65-F5344CB8AC3E}">
        <p14:creationId xmlns:p14="http://schemas.microsoft.com/office/powerpoint/2010/main" val="3993670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what’s the plan to reopen?</a:t>
            </a:r>
          </a:p>
        </p:txBody>
      </p:sp>
      <p:sp>
        <p:nvSpPr>
          <p:cNvPr id="4" name="Slide Number Placeholder 3"/>
          <p:cNvSpPr>
            <a:spLocks noGrp="1"/>
          </p:cNvSpPr>
          <p:nvPr>
            <p:ph type="sldNum" sz="quarter" idx="5"/>
          </p:nvPr>
        </p:nvSpPr>
        <p:spPr/>
        <p:txBody>
          <a:bodyPr/>
          <a:lstStyle/>
          <a:p>
            <a:fld id="{DC035240-33F3-46E4-9A6E-7550339ED476}" type="slidenum">
              <a:rPr lang="en-US" smtClean="0"/>
              <a:t>3</a:t>
            </a:fld>
            <a:endParaRPr lang="en-US"/>
          </a:p>
        </p:txBody>
      </p:sp>
    </p:spTree>
    <p:extLst>
      <p:ext uri="{BB962C8B-B14F-4D97-AF65-F5344CB8AC3E}">
        <p14:creationId xmlns:p14="http://schemas.microsoft.com/office/powerpoint/2010/main" val="30878463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Depends on where you live.  Here, restriction levels are shaded by state.</a:t>
            </a:r>
          </a:p>
          <a:p>
            <a:endParaRPr lang="en-US" dirty="0"/>
          </a:p>
          <a:p>
            <a:r>
              <a:rPr lang="en-US" dirty="0"/>
              <a:t>Harder-hit areas tend to be more cautious, but there is little consistency state to state.</a:t>
            </a:r>
          </a:p>
          <a:p>
            <a:endParaRPr lang="en-US" dirty="0"/>
          </a:p>
          <a:p>
            <a:r>
              <a:rPr lang="en-US" dirty="0"/>
              <a:t>There are a lot of factors in play:</a:t>
            </a:r>
          </a:p>
          <a:p>
            <a:pPr marL="171450" indent="-171450">
              <a:buFontTx/>
              <a:buChar char="-"/>
            </a:pPr>
            <a:r>
              <a:rPr lang="en-US" dirty="0"/>
              <a:t>Many households need a paycheck</a:t>
            </a:r>
          </a:p>
          <a:p>
            <a:pPr marL="171450" indent="-171450">
              <a:buFontTx/>
              <a:buChar char="-"/>
            </a:pPr>
            <a:r>
              <a:rPr lang="en-US" dirty="0"/>
              <a:t>There’s shelter fatigue</a:t>
            </a:r>
          </a:p>
          <a:p>
            <a:pPr marL="171450" indent="-171450">
              <a:buFontTx/>
              <a:buChar char="-"/>
            </a:pPr>
            <a:r>
              <a:rPr lang="en-US" dirty="0"/>
              <a:t>There are warnings of a second peak coming</a:t>
            </a:r>
          </a:p>
          <a:p>
            <a:pPr marL="171450" indent="-171450">
              <a:buFontTx/>
              <a:buChar char="-"/>
            </a:pPr>
            <a:r>
              <a:rPr lang="en-US" dirty="0"/>
              <a:t>and really no unified national play book</a:t>
            </a:r>
          </a:p>
          <a:p>
            <a:pPr marL="171450" indent="-171450">
              <a:buFontTx/>
              <a:buChar char="-"/>
            </a:pPr>
            <a:endParaRPr lang="en-US" dirty="0"/>
          </a:p>
          <a:p>
            <a:pPr marL="0" indent="0">
              <a:buFontTx/>
              <a:buNone/>
            </a:pPr>
            <a:r>
              <a:rPr lang="en-US" dirty="0"/>
              <a:t>So we get this patchwork approach.</a:t>
            </a:r>
          </a:p>
          <a:p>
            <a:endParaRPr lang="en-US" dirty="0"/>
          </a:p>
          <a:p>
            <a:r>
              <a:rPr lang="en-US" dirty="0"/>
              <a:t>But, what might a purely data-driven decision look like?</a:t>
            </a:r>
          </a:p>
        </p:txBody>
      </p:sp>
      <p:sp>
        <p:nvSpPr>
          <p:cNvPr id="4" name="Slide Number Placeholder 3"/>
          <p:cNvSpPr>
            <a:spLocks noGrp="1"/>
          </p:cNvSpPr>
          <p:nvPr>
            <p:ph type="sldNum" sz="quarter" idx="5"/>
          </p:nvPr>
        </p:nvSpPr>
        <p:spPr/>
        <p:txBody>
          <a:bodyPr/>
          <a:lstStyle/>
          <a:p>
            <a:fld id="{DC035240-33F3-46E4-9A6E-7550339ED476}" type="slidenum">
              <a:rPr lang="en-US" smtClean="0"/>
              <a:t>4</a:t>
            </a:fld>
            <a:endParaRPr lang="en-US"/>
          </a:p>
        </p:txBody>
      </p:sp>
    </p:spTree>
    <p:extLst>
      <p:ext uri="{BB962C8B-B14F-4D97-AF65-F5344CB8AC3E}">
        <p14:creationId xmlns:p14="http://schemas.microsoft.com/office/powerpoint/2010/main" val="2752921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CDC has created ONE proposal for this, with 3 metrics….</a:t>
            </a:r>
          </a:p>
          <a:p>
            <a:endParaRPr lang="en-US" dirty="0"/>
          </a:p>
        </p:txBody>
      </p:sp>
      <p:sp>
        <p:nvSpPr>
          <p:cNvPr id="4" name="Slide Number Placeholder 3"/>
          <p:cNvSpPr>
            <a:spLocks noGrp="1"/>
          </p:cNvSpPr>
          <p:nvPr>
            <p:ph type="sldNum" sz="quarter" idx="5"/>
          </p:nvPr>
        </p:nvSpPr>
        <p:spPr/>
        <p:txBody>
          <a:bodyPr/>
          <a:lstStyle/>
          <a:p>
            <a:fld id="{DC035240-33F3-46E4-9A6E-7550339ED476}" type="slidenum">
              <a:rPr lang="en-US" smtClean="0"/>
              <a:t>5</a:t>
            </a:fld>
            <a:endParaRPr lang="en-US"/>
          </a:p>
        </p:txBody>
      </p:sp>
    </p:spTree>
    <p:extLst>
      <p:ext uri="{BB962C8B-B14F-4D97-AF65-F5344CB8AC3E}">
        <p14:creationId xmlns:p14="http://schemas.microsoft.com/office/powerpoint/2010/main" val="6404178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infection rate threshold can help predict a reopen date.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population based, and for the US, this threshold is ~2300 new cases per day.  Right now, we’re still about 10x that.</a:t>
            </a:r>
          </a:p>
          <a:p>
            <a:endParaRPr lang="en-US" dirty="0"/>
          </a:p>
        </p:txBody>
      </p:sp>
      <p:sp>
        <p:nvSpPr>
          <p:cNvPr id="4" name="Slide Number Placeholder 3"/>
          <p:cNvSpPr>
            <a:spLocks noGrp="1"/>
          </p:cNvSpPr>
          <p:nvPr>
            <p:ph type="sldNum" sz="quarter" idx="5"/>
          </p:nvPr>
        </p:nvSpPr>
        <p:spPr/>
        <p:txBody>
          <a:bodyPr/>
          <a:lstStyle/>
          <a:p>
            <a:fld id="{DC035240-33F3-46E4-9A6E-7550339ED476}" type="slidenum">
              <a:rPr lang="en-US" smtClean="0"/>
              <a:t>6</a:t>
            </a:fld>
            <a:endParaRPr lang="en-US"/>
          </a:p>
        </p:txBody>
      </p:sp>
    </p:spTree>
    <p:extLst>
      <p:ext uri="{BB962C8B-B14F-4D97-AF65-F5344CB8AC3E}">
        <p14:creationId xmlns:p14="http://schemas.microsoft.com/office/powerpoint/2010/main" val="1434070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my intention was to fit a model to the actual infection data, then project out when it would drop below the CDC threshold.</a:t>
            </a:r>
          </a:p>
        </p:txBody>
      </p:sp>
      <p:sp>
        <p:nvSpPr>
          <p:cNvPr id="4" name="Slide Number Placeholder 3"/>
          <p:cNvSpPr>
            <a:spLocks noGrp="1"/>
          </p:cNvSpPr>
          <p:nvPr>
            <p:ph type="sldNum" sz="quarter" idx="5"/>
          </p:nvPr>
        </p:nvSpPr>
        <p:spPr/>
        <p:txBody>
          <a:bodyPr/>
          <a:lstStyle/>
          <a:p>
            <a:fld id="{DC035240-33F3-46E4-9A6E-7550339ED476}" type="slidenum">
              <a:rPr lang="en-US" smtClean="0"/>
              <a:t>7</a:t>
            </a:fld>
            <a:endParaRPr lang="en-US"/>
          </a:p>
        </p:txBody>
      </p:sp>
    </p:spTree>
    <p:extLst>
      <p:ext uri="{BB962C8B-B14F-4D97-AF65-F5344CB8AC3E}">
        <p14:creationId xmlns:p14="http://schemas.microsoft.com/office/powerpoint/2010/main" val="38646233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daily infection data – this is for New York State.</a:t>
            </a:r>
          </a:p>
          <a:p>
            <a:endParaRPr lang="en-US" dirty="0"/>
          </a:p>
          <a:p>
            <a:r>
              <a:rPr lang="en-US" dirty="0"/>
              <a:t>Red bars are counts of new reported infections each day.</a:t>
            </a:r>
          </a:p>
          <a:p>
            <a:endParaRPr lang="en-US" dirty="0"/>
          </a:p>
          <a:p>
            <a:r>
              <a:rPr lang="en-US" dirty="0"/>
              <a:t>You can see the weekly cycle of peaks and valleys (which is due to lag in reporting on the weekends), so the blue 7-day smoothed line was applied.</a:t>
            </a:r>
          </a:p>
          <a:p>
            <a:endParaRPr lang="en-US" dirty="0"/>
          </a:p>
          <a:p>
            <a:r>
              <a:rPr lang="en-US" dirty="0"/>
              <a:t>Given New York’s population, the reopen threshold works out to be ~140 new cases per day.  That’s the horizontal black line seen near the bottom.  </a:t>
            </a:r>
          </a:p>
          <a:p>
            <a:endParaRPr lang="en-US" dirty="0"/>
          </a:p>
          <a:p>
            <a:r>
              <a:rPr lang="en-US" dirty="0"/>
              <a:t>So…dropping but not there yet.</a:t>
            </a:r>
          </a:p>
        </p:txBody>
      </p:sp>
      <p:sp>
        <p:nvSpPr>
          <p:cNvPr id="4" name="Slide Number Placeholder 3"/>
          <p:cNvSpPr>
            <a:spLocks noGrp="1"/>
          </p:cNvSpPr>
          <p:nvPr>
            <p:ph type="sldNum" sz="quarter" idx="5"/>
          </p:nvPr>
        </p:nvSpPr>
        <p:spPr/>
        <p:txBody>
          <a:bodyPr/>
          <a:lstStyle/>
          <a:p>
            <a:fld id="{DC035240-33F3-46E4-9A6E-7550339ED476}" type="slidenum">
              <a:rPr lang="en-US" smtClean="0"/>
              <a:t>8</a:t>
            </a:fld>
            <a:endParaRPr lang="en-US"/>
          </a:p>
        </p:txBody>
      </p:sp>
    </p:spTree>
    <p:extLst>
      <p:ext uri="{BB962C8B-B14F-4D97-AF65-F5344CB8AC3E}">
        <p14:creationId xmlns:p14="http://schemas.microsoft.com/office/powerpoint/2010/main" val="12321997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that’s the metric - let’s talk about the model. </a:t>
            </a:r>
          </a:p>
          <a:p>
            <a:endParaRPr lang="en-US" dirty="0"/>
          </a:p>
          <a:p>
            <a:r>
              <a:rPr lang="en-US" dirty="0"/>
              <a:t>This is a Compartmental model; the typical model epidemiologists use.  However this version is very complex…</a:t>
            </a:r>
          </a:p>
        </p:txBody>
      </p:sp>
      <p:sp>
        <p:nvSpPr>
          <p:cNvPr id="4" name="Slide Number Placeholder 3"/>
          <p:cNvSpPr>
            <a:spLocks noGrp="1"/>
          </p:cNvSpPr>
          <p:nvPr>
            <p:ph type="sldNum" sz="quarter" idx="5"/>
          </p:nvPr>
        </p:nvSpPr>
        <p:spPr/>
        <p:txBody>
          <a:bodyPr/>
          <a:lstStyle/>
          <a:p>
            <a:fld id="{DC035240-33F3-46E4-9A6E-7550339ED476}" type="slidenum">
              <a:rPr lang="en-US" smtClean="0"/>
              <a:t>9</a:t>
            </a:fld>
            <a:endParaRPr lang="en-US"/>
          </a:p>
        </p:txBody>
      </p:sp>
    </p:spTree>
    <p:extLst>
      <p:ext uri="{BB962C8B-B14F-4D97-AF65-F5344CB8AC3E}">
        <p14:creationId xmlns:p14="http://schemas.microsoft.com/office/powerpoint/2010/main" val="14373111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A069CB8-F204-4D06-B913-C5A26A89888A}" type="datetimeFigureOut">
              <a:rPr lang="en-US" dirty="0"/>
              <a:t>6/4/2020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B6E300-0A13-4A81-945A-7333C271A069}" type="datetimeFigureOut">
              <a:rPr lang="en-US" dirty="0"/>
              <a:t>6/4/2020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671962-1EA4-46E7-BCB0-F36CE46D1A59}" type="datetimeFigureOut">
              <a:rPr lang="en-US" dirty="0"/>
              <a:t>6/4/2020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0BB376-B19C-488D-ABEB-03C7E6E9E3E0}" type="datetimeFigureOut">
              <a:rPr lang="en-US" dirty="0"/>
              <a:t>6/4/2020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9637A9-119A-49DA-BD12-AAC58B377D80}"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6F077B-A50F-4D64-8574-E2D6A98A5553}" type="datetimeFigureOut">
              <a:rPr lang="en-US" dirty="0"/>
              <a:t>6/4/2020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D9E2A62-1983-43A1-A163-D8AA46534C80}" type="datetimeFigureOut">
              <a:rPr lang="en-US" dirty="0"/>
              <a:t>6/4/2020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98F3E3B-34E3-4345-B2A1-994B83598A9C}" type="datetimeFigureOut">
              <a:rPr lang="en-US" dirty="0"/>
              <a:t>6/4/2020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816C96-82A1-4D77-8ADA-627AC6FE3D65}" type="datetimeFigureOut">
              <a:rPr lang="en-US" dirty="0"/>
              <a:t>6/4/2020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102C1E-28F2-47E9-802D-339E64E2F920}" type="datetimeFigureOut">
              <a:rPr lang="en-US" dirty="0"/>
              <a:t>6/4/2020</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4271A48-F18A-45B3-BC05-1E27DA3F88AF}" type="datetimeFigureOut">
              <a:rPr lang="en-US" dirty="0"/>
              <a:t>6/4/2020</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B747F8-9654-4282-85D2-65F41AAE7A75}" type="datetimeFigureOut">
              <a:rPr lang="en-US" dirty="0"/>
              <a:t>6/4/2020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DC5B261-8843-42D1-AAFC-05E20E2D9B97}" type="datetimeFigureOut">
              <a:rPr lang="en-US" dirty="0"/>
              <a:t>6/4/2020</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hyperlink" Target="https://www.linkedin.com/in/asa-kientz/" TargetMode="Externa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hyperlink" Target="https://www.cdc.gov/coronavirus/2019-ncov/covid-data/forecasting-us.html" TargetMode="External"/><Relationship Id="rId7" Type="http://schemas.openxmlformats.org/officeDocument/2006/relationships/hyperlink" Target="https://en.wikipedia.org/wiki/Compartmental_models_in_epidemiology" TargetMode="External"/><Relationship Id="rId2" Type="http://schemas.openxmlformats.org/officeDocument/2006/relationships/hyperlink" Target="https://github.com/nytimes/covid-19-data" TargetMode="External"/><Relationship Id="rId1" Type="http://schemas.openxmlformats.org/officeDocument/2006/relationships/slideLayout" Target="../slideLayouts/slideLayout2.xml"/><Relationship Id="rId6" Type="http://schemas.openxmlformats.org/officeDocument/2006/relationships/hyperlink" Target="https://www.americanprogress.org/issues/healthcare/news/2020/05/04/484373/evidence-based-thresholds-states-must-meet-control-coronavirus-spread-safely-reopen-economies/" TargetMode="External"/><Relationship Id="rId5" Type="http://schemas.openxmlformats.org/officeDocument/2006/relationships/hyperlink" Target="https://towardsdatascience.com/infectious-disease-modelling-beyond-the-basic-sir-model-216369c584c4" TargetMode="External"/><Relationship Id="rId4" Type="http://schemas.openxmlformats.org/officeDocument/2006/relationships/hyperlink" Target="https://columbia.maps.arcgis.com/apps/webappviewer/index.html?id=ade6ba85450c4325a12a5b9c09ba796c"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washingtonpost.com/graphics/2020/national/states-reopening-coronavirus-map/"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8C1BE-2ECC-44D6-B6CE-B4D94FE712DE}"/>
              </a:ext>
            </a:extLst>
          </p:cNvPr>
          <p:cNvSpPr>
            <a:spLocks noGrp="1"/>
          </p:cNvSpPr>
          <p:nvPr>
            <p:ph type="ctrTitle"/>
          </p:nvPr>
        </p:nvSpPr>
        <p:spPr/>
        <p:txBody>
          <a:bodyPr/>
          <a:lstStyle/>
          <a:p>
            <a:r>
              <a:rPr lang="en-US" dirty="0"/>
              <a:t>Safe to Reopen?</a:t>
            </a:r>
            <a:br>
              <a:rPr lang="en-US" dirty="0"/>
            </a:br>
            <a:br>
              <a:rPr lang="en-US" sz="2400" dirty="0"/>
            </a:br>
            <a:r>
              <a:rPr lang="en-US" sz="4800" dirty="0"/>
              <a:t>COVID-19 Infection Modeling</a:t>
            </a:r>
          </a:p>
        </p:txBody>
      </p:sp>
      <p:sp>
        <p:nvSpPr>
          <p:cNvPr id="3" name="Subtitle 2">
            <a:extLst>
              <a:ext uri="{FF2B5EF4-FFF2-40B4-BE49-F238E27FC236}">
                <a16:creationId xmlns:a16="http://schemas.microsoft.com/office/drawing/2014/main" id="{3EE4F462-DF0D-45B3-96CB-0B3B02ADECC5}"/>
              </a:ext>
            </a:extLst>
          </p:cNvPr>
          <p:cNvSpPr>
            <a:spLocks noGrp="1"/>
          </p:cNvSpPr>
          <p:nvPr>
            <p:ph type="subTitle" idx="1"/>
          </p:nvPr>
        </p:nvSpPr>
        <p:spPr/>
        <p:txBody>
          <a:bodyPr anchor="b"/>
          <a:lstStyle/>
          <a:p>
            <a:pPr algn="r"/>
            <a:r>
              <a:rPr lang="en-US" dirty="0"/>
              <a:t>Asa Kientz</a:t>
            </a:r>
          </a:p>
        </p:txBody>
      </p:sp>
      <p:pic>
        <p:nvPicPr>
          <p:cNvPr id="6148" name="Picture 4" descr="No, COVID-19 Coronavirus Was Not Bioengineered. Here's The ...">
            <a:extLst>
              <a:ext uri="{FF2B5EF4-FFF2-40B4-BE49-F238E27FC236}">
                <a16:creationId xmlns:a16="http://schemas.microsoft.com/office/drawing/2014/main" id="{29A5EA54-326C-436A-8236-8241551D933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499" t="9224" r="25890" b="6547"/>
          <a:stretch/>
        </p:blipFill>
        <p:spPr bwMode="auto">
          <a:xfrm>
            <a:off x="8388671" y="568172"/>
            <a:ext cx="2974746" cy="2840854"/>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6937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A86E5-01F6-4B2B-ABBB-81AB6450DDF0}"/>
              </a:ext>
            </a:extLst>
          </p:cNvPr>
          <p:cNvSpPr>
            <a:spLocks noGrp="1"/>
          </p:cNvSpPr>
          <p:nvPr>
            <p:ph type="title"/>
          </p:nvPr>
        </p:nvSpPr>
        <p:spPr>
          <a:xfrm>
            <a:off x="1097280" y="286604"/>
            <a:ext cx="10058400" cy="998858"/>
          </a:xfrm>
        </p:spPr>
        <p:txBody>
          <a:bodyPr>
            <a:normAutofit/>
          </a:bodyPr>
          <a:lstStyle/>
          <a:p>
            <a:r>
              <a:rPr lang="en-US" sz="4400" dirty="0"/>
              <a:t>Compartmental Modeling – Subset Selected</a:t>
            </a:r>
          </a:p>
        </p:txBody>
      </p:sp>
      <p:sp>
        <p:nvSpPr>
          <p:cNvPr id="4" name="Rectangle 3">
            <a:extLst>
              <a:ext uri="{FF2B5EF4-FFF2-40B4-BE49-F238E27FC236}">
                <a16:creationId xmlns:a16="http://schemas.microsoft.com/office/drawing/2014/main" id="{F02B8F10-5290-4727-AF85-0FFDF687B20B}"/>
              </a:ext>
            </a:extLst>
          </p:cNvPr>
          <p:cNvSpPr/>
          <p:nvPr/>
        </p:nvSpPr>
        <p:spPr>
          <a:xfrm>
            <a:off x="1097280" y="1563757"/>
            <a:ext cx="10259833" cy="4074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2050" name="Picture 2" descr="COVID-19 Forecasting: Fit to a curve or model the disease in real ...">
            <a:extLst>
              <a:ext uri="{FF2B5EF4-FFF2-40B4-BE49-F238E27FC236}">
                <a16:creationId xmlns:a16="http://schemas.microsoft.com/office/drawing/2014/main" id="{1330BA75-F14E-4287-BBBB-F9F609BF31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8834" y="1500643"/>
            <a:ext cx="8173941" cy="460023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8EBA731-9164-4405-850A-41D067FD8442}"/>
              </a:ext>
            </a:extLst>
          </p:cNvPr>
          <p:cNvSpPr/>
          <p:nvPr/>
        </p:nvSpPr>
        <p:spPr>
          <a:xfrm>
            <a:off x="1988598" y="2249454"/>
            <a:ext cx="772357" cy="760076"/>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2B32B9F-C2AA-496B-83EB-3017B01D13B0}"/>
              </a:ext>
            </a:extLst>
          </p:cNvPr>
          <p:cNvSpPr/>
          <p:nvPr/>
        </p:nvSpPr>
        <p:spPr>
          <a:xfrm>
            <a:off x="4371014" y="2268857"/>
            <a:ext cx="772357" cy="760076"/>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E12C139-3824-450C-BCB1-268ACB2DECE6}"/>
              </a:ext>
            </a:extLst>
          </p:cNvPr>
          <p:cNvSpPr/>
          <p:nvPr/>
        </p:nvSpPr>
        <p:spPr>
          <a:xfrm>
            <a:off x="5934925" y="2812401"/>
            <a:ext cx="772357" cy="826538"/>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2545B2A-F8A0-489A-A7B3-A8B27030FED7}"/>
              </a:ext>
            </a:extLst>
          </p:cNvPr>
          <p:cNvSpPr/>
          <p:nvPr/>
        </p:nvSpPr>
        <p:spPr>
          <a:xfrm>
            <a:off x="8336524" y="1591121"/>
            <a:ext cx="772357" cy="928144"/>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39205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16F38-A5D9-4F95-8081-56EF2A4D4CEC}"/>
              </a:ext>
            </a:extLst>
          </p:cNvPr>
          <p:cNvSpPr>
            <a:spLocks noGrp="1"/>
          </p:cNvSpPr>
          <p:nvPr>
            <p:ph type="title"/>
          </p:nvPr>
        </p:nvSpPr>
        <p:spPr>
          <a:xfrm>
            <a:off x="1097280" y="286604"/>
            <a:ext cx="10058400" cy="975740"/>
          </a:xfrm>
        </p:spPr>
        <p:txBody>
          <a:bodyPr/>
          <a:lstStyle/>
          <a:p>
            <a:r>
              <a:rPr lang="en-US" dirty="0"/>
              <a:t>SEIR, under the hood</a:t>
            </a:r>
          </a:p>
        </p:txBody>
      </p:sp>
      <p:sp>
        <p:nvSpPr>
          <p:cNvPr id="11" name="Rectangle 10">
            <a:extLst>
              <a:ext uri="{FF2B5EF4-FFF2-40B4-BE49-F238E27FC236}">
                <a16:creationId xmlns:a16="http://schemas.microsoft.com/office/drawing/2014/main" id="{013926AE-C155-45ED-8139-01D9A27CAA5F}"/>
              </a:ext>
            </a:extLst>
          </p:cNvPr>
          <p:cNvSpPr/>
          <p:nvPr/>
        </p:nvSpPr>
        <p:spPr>
          <a:xfrm>
            <a:off x="1097280" y="1563757"/>
            <a:ext cx="10259833" cy="4074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15362" name="Picture 2">
            <a:extLst>
              <a:ext uri="{FF2B5EF4-FFF2-40B4-BE49-F238E27FC236}">
                <a16:creationId xmlns:a16="http://schemas.microsoft.com/office/drawing/2014/main" id="{9DAD1697-2559-4D35-AF6E-2B563B3AC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57374" y="1767458"/>
            <a:ext cx="4091226" cy="387074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2254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797AB-4BB3-4A1C-851E-AB87E499DC3F}"/>
              </a:ext>
            </a:extLst>
          </p:cNvPr>
          <p:cNvSpPr>
            <a:spLocks noGrp="1"/>
          </p:cNvSpPr>
          <p:nvPr>
            <p:ph type="title"/>
          </p:nvPr>
        </p:nvSpPr>
        <p:spPr/>
        <p:txBody>
          <a:bodyPr/>
          <a:lstStyle/>
          <a:p>
            <a:r>
              <a:rPr lang="en-US" dirty="0"/>
              <a:t>Model Assumptions</a:t>
            </a:r>
          </a:p>
        </p:txBody>
      </p:sp>
      <p:sp>
        <p:nvSpPr>
          <p:cNvPr id="3" name="Content Placeholder 2">
            <a:extLst>
              <a:ext uri="{FF2B5EF4-FFF2-40B4-BE49-F238E27FC236}">
                <a16:creationId xmlns:a16="http://schemas.microsoft.com/office/drawing/2014/main" id="{ED6A6716-29B2-4E99-98D5-87831F02386E}"/>
              </a:ext>
            </a:extLst>
          </p:cNvPr>
          <p:cNvSpPr>
            <a:spLocks noGrp="1"/>
          </p:cNvSpPr>
          <p:nvPr>
            <p:ph idx="1"/>
          </p:nvPr>
        </p:nvSpPr>
        <p:spPr/>
        <p:txBody>
          <a:bodyPr>
            <a:normAutofit/>
          </a:bodyPr>
          <a:lstStyle/>
          <a:p>
            <a:r>
              <a:rPr lang="en-US" dirty="0"/>
              <a:t>Infection </a:t>
            </a:r>
            <a:r>
              <a:rPr lang="en-US" b="1" dirty="0"/>
              <a:t>data is accurate </a:t>
            </a:r>
            <a:r>
              <a:rPr lang="en-US" dirty="0"/>
              <a:t>- Testing is widespread enough to catch nearly all the infections in the population.</a:t>
            </a:r>
          </a:p>
          <a:p>
            <a:r>
              <a:rPr lang="en-US" dirty="0"/>
              <a:t>All infections are </a:t>
            </a:r>
            <a:r>
              <a:rPr lang="en-US" b="1" dirty="0"/>
              <a:t>symptomatic</a:t>
            </a:r>
            <a:r>
              <a:rPr lang="en-US" dirty="0"/>
              <a:t>.</a:t>
            </a:r>
          </a:p>
          <a:p>
            <a:r>
              <a:rPr lang="en-US" dirty="0"/>
              <a:t>A given population is treated as </a:t>
            </a:r>
            <a:r>
              <a:rPr lang="en-US" b="1" dirty="0"/>
              <a:t>homogenous </a:t>
            </a:r>
            <a:r>
              <a:rPr lang="en-US" dirty="0"/>
              <a:t>(i.e., within a region/state, there are no population density or age impacts). </a:t>
            </a:r>
          </a:p>
          <a:p>
            <a:r>
              <a:rPr lang="en-US" dirty="0"/>
              <a:t>A </a:t>
            </a:r>
            <a:r>
              <a:rPr lang="en-US" b="1" dirty="0"/>
              <a:t>single initial infection point </a:t>
            </a:r>
            <a:r>
              <a:rPr lang="en-US" dirty="0"/>
              <a:t>exists per geographic area; not multiple clusters.</a:t>
            </a:r>
          </a:p>
          <a:p>
            <a:r>
              <a:rPr lang="en-US" dirty="0"/>
              <a:t>Each geographic unit is a </a:t>
            </a:r>
            <a:r>
              <a:rPr lang="en-US" b="1" dirty="0"/>
              <a:t>self-contained region </a:t>
            </a:r>
            <a:r>
              <a:rPr lang="en-US" dirty="0"/>
              <a:t>(i.e., infections only come from existing sources within and not from travel, immigration, etc.)</a:t>
            </a:r>
          </a:p>
          <a:p>
            <a:r>
              <a:rPr lang="en-US" b="1" dirty="0"/>
              <a:t>Immunity</a:t>
            </a:r>
            <a:r>
              <a:rPr lang="en-US" dirty="0"/>
              <a:t> is assumed upon recovery – unknown still!</a:t>
            </a:r>
          </a:p>
          <a:p>
            <a:endParaRPr lang="en-US" dirty="0"/>
          </a:p>
        </p:txBody>
      </p:sp>
    </p:spTree>
    <p:extLst>
      <p:ext uri="{BB962C8B-B14F-4D97-AF65-F5344CB8AC3E}">
        <p14:creationId xmlns:p14="http://schemas.microsoft.com/office/powerpoint/2010/main" val="429043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2FC81-180A-4198-89C8-B6A303F10730}"/>
              </a:ext>
            </a:extLst>
          </p:cNvPr>
          <p:cNvSpPr>
            <a:spLocks noGrp="1"/>
          </p:cNvSpPr>
          <p:nvPr>
            <p:ph type="title"/>
          </p:nvPr>
        </p:nvSpPr>
        <p:spPr/>
        <p:txBody>
          <a:bodyPr/>
          <a:lstStyle/>
          <a:p>
            <a:r>
              <a:rPr lang="en-US" dirty="0"/>
              <a:t>LMFIT results  (SEIR model, NYC)</a:t>
            </a:r>
          </a:p>
        </p:txBody>
      </p:sp>
      <p:pic>
        <p:nvPicPr>
          <p:cNvPr id="13316" name="Picture 4">
            <a:extLst>
              <a:ext uri="{FF2B5EF4-FFF2-40B4-BE49-F238E27FC236}">
                <a16:creationId xmlns:a16="http://schemas.microsoft.com/office/drawing/2014/main" id="{E0C54F86-9DC2-48D6-BF8F-736896DC38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1585" y="1879855"/>
            <a:ext cx="6012943" cy="428458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D4F25326-7EB9-4711-A48D-2AC106AF5E4D}"/>
              </a:ext>
            </a:extLst>
          </p:cNvPr>
          <p:cNvSpPr txBox="1"/>
          <p:nvPr/>
        </p:nvSpPr>
        <p:spPr>
          <a:xfrm>
            <a:off x="5028056" y="5795108"/>
            <a:ext cx="1024128" cy="369332"/>
          </a:xfrm>
          <a:prstGeom prst="rect">
            <a:avLst/>
          </a:prstGeom>
          <a:solidFill>
            <a:schemeClr val="bg1"/>
          </a:solidFill>
          <a:ln>
            <a:noFill/>
          </a:ln>
        </p:spPr>
        <p:txBody>
          <a:bodyPr wrap="square" rtlCol="0">
            <a:spAutoFit/>
          </a:bodyPr>
          <a:lstStyle/>
          <a:p>
            <a:pPr algn="ctr"/>
            <a:r>
              <a:rPr lang="en-US" dirty="0"/>
              <a:t>Days</a:t>
            </a:r>
          </a:p>
        </p:txBody>
      </p:sp>
      <p:sp>
        <p:nvSpPr>
          <p:cNvPr id="15" name="TextBox 14">
            <a:extLst>
              <a:ext uri="{FF2B5EF4-FFF2-40B4-BE49-F238E27FC236}">
                <a16:creationId xmlns:a16="http://schemas.microsoft.com/office/drawing/2014/main" id="{5FAA5BA1-EB43-4A4D-AA34-494EFE9720E7}"/>
              </a:ext>
            </a:extLst>
          </p:cNvPr>
          <p:cNvSpPr txBox="1"/>
          <p:nvPr/>
        </p:nvSpPr>
        <p:spPr>
          <a:xfrm rot="16200000">
            <a:off x="1548455" y="3734131"/>
            <a:ext cx="1315592" cy="369332"/>
          </a:xfrm>
          <a:prstGeom prst="rect">
            <a:avLst/>
          </a:prstGeom>
          <a:solidFill>
            <a:schemeClr val="bg1"/>
          </a:solidFill>
          <a:ln>
            <a:noFill/>
          </a:ln>
        </p:spPr>
        <p:txBody>
          <a:bodyPr wrap="square" rtlCol="0">
            <a:spAutoFit/>
          </a:bodyPr>
          <a:lstStyle/>
          <a:p>
            <a:pPr algn="ctr"/>
            <a:r>
              <a:rPr lang="en-US" dirty="0"/>
              <a:t>Infections</a:t>
            </a:r>
          </a:p>
        </p:txBody>
      </p:sp>
    </p:spTree>
    <p:extLst>
      <p:ext uri="{BB962C8B-B14F-4D97-AF65-F5344CB8AC3E}">
        <p14:creationId xmlns:p14="http://schemas.microsoft.com/office/powerpoint/2010/main" val="42476530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a:extLst>
              <a:ext uri="{FF2B5EF4-FFF2-40B4-BE49-F238E27FC236}">
                <a16:creationId xmlns:a16="http://schemas.microsoft.com/office/drawing/2014/main" id="{10817BC6-FEC8-480C-8BFD-B3FD208A56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364" b="2736"/>
          <a:stretch/>
        </p:blipFill>
        <p:spPr bwMode="auto">
          <a:xfrm>
            <a:off x="461144" y="1182624"/>
            <a:ext cx="11269711" cy="50657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0D89A8B-6A2A-4918-ACA3-E3B353912E74}"/>
              </a:ext>
            </a:extLst>
          </p:cNvPr>
          <p:cNvSpPr>
            <a:spLocks noGrp="1"/>
          </p:cNvSpPr>
          <p:nvPr>
            <p:ph type="title"/>
          </p:nvPr>
        </p:nvSpPr>
        <p:spPr>
          <a:xfrm>
            <a:off x="1066800" y="267354"/>
            <a:ext cx="10058400" cy="915270"/>
          </a:xfrm>
        </p:spPr>
        <p:txBody>
          <a:bodyPr/>
          <a:lstStyle/>
          <a:p>
            <a:r>
              <a:rPr lang="en-US" dirty="0"/>
              <a:t>SciPy ODEINT results</a:t>
            </a:r>
          </a:p>
        </p:txBody>
      </p:sp>
    </p:spTree>
    <p:extLst>
      <p:ext uri="{BB962C8B-B14F-4D97-AF65-F5344CB8AC3E}">
        <p14:creationId xmlns:p14="http://schemas.microsoft.com/office/powerpoint/2010/main" val="10995079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2FC81-180A-4198-89C8-B6A303F10730}"/>
              </a:ext>
            </a:extLst>
          </p:cNvPr>
          <p:cNvSpPr>
            <a:spLocks noGrp="1"/>
          </p:cNvSpPr>
          <p:nvPr>
            <p:ph type="title"/>
          </p:nvPr>
        </p:nvSpPr>
        <p:spPr/>
        <p:txBody>
          <a:bodyPr>
            <a:normAutofit/>
          </a:bodyPr>
          <a:lstStyle/>
          <a:p>
            <a:r>
              <a:rPr lang="en-US" sz="4400" dirty="0"/>
              <a:t>PyMC3 MCMC results – </a:t>
            </a:r>
            <a:r>
              <a:rPr lang="en-US" sz="4400" dirty="0">
                <a:solidFill>
                  <a:schemeClr val="tx1"/>
                </a:solidFill>
              </a:rPr>
              <a:t>SEIR </a:t>
            </a:r>
            <a:r>
              <a:rPr lang="en-US" sz="4400" dirty="0"/>
              <a:t>model</a:t>
            </a:r>
          </a:p>
        </p:txBody>
      </p:sp>
      <p:pic>
        <p:nvPicPr>
          <p:cNvPr id="13314" name="Picture 2">
            <a:extLst>
              <a:ext uri="{FF2B5EF4-FFF2-40B4-BE49-F238E27FC236}">
                <a16:creationId xmlns:a16="http://schemas.microsoft.com/office/drawing/2014/main" id="{194216B1-7F08-4999-B079-2AC19441F2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6614" b="45021"/>
          <a:stretch/>
        </p:blipFill>
        <p:spPr bwMode="auto">
          <a:xfrm>
            <a:off x="3124609" y="1878097"/>
            <a:ext cx="5942782" cy="4364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11297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17978-E2D0-41E6-AF61-93EC901DE3AC}"/>
              </a:ext>
            </a:extLst>
          </p:cNvPr>
          <p:cNvSpPr>
            <a:spLocks noGrp="1"/>
          </p:cNvSpPr>
          <p:nvPr>
            <p:ph type="title"/>
          </p:nvPr>
        </p:nvSpPr>
        <p:spPr>
          <a:xfrm>
            <a:off x="1066800" y="809118"/>
            <a:ext cx="10058400" cy="897304"/>
          </a:xfrm>
        </p:spPr>
        <p:txBody>
          <a:bodyPr/>
          <a:lstStyle/>
          <a:p>
            <a:r>
              <a:rPr lang="en-US" dirty="0"/>
              <a:t>Takeaways</a:t>
            </a:r>
          </a:p>
        </p:txBody>
      </p:sp>
      <p:sp>
        <p:nvSpPr>
          <p:cNvPr id="3" name="Content Placeholder 2">
            <a:extLst>
              <a:ext uri="{FF2B5EF4-FFF2-40B4-BE49-F238E27FC236}">
                <a16:creationId xmlns:a16="http://schemas.microsoft.com/office/drawing/2014/main" id="{A8EBF336-01FC-46B0-8413-BA6C1304E12B}"/>
              </a:ext>
            </a:extLst>
          </p:cNvPr>
          <p:cNvSpPr>
            <a:spLocks noGrp="1"/>
          </p:cNvSpPr>
          <p:nvPr>
            <p:ph idx="1"/>
          </p:nvPr>
        </p:nvSpPr>
        <p:spPr>
          <a:xfrm>
            <a:off x="1097280" y="1845734"/>
            <a:ext cx="9924288" cy="4023360"/>
          </a:xfrm>
        </p:spPr>
        <p:txBody>
          <a:bodyPr>
            <a:normAutofit/>
          </a:bodyPr>
          <a:lstStyle/>
          <a:p>
            <a:pPr marL="0" indent="0">
              <a:buNone/>
            </a:pPr>
            <a:r>
              <a:rPr lang="en-US" sz="3200" dirty="0"/>
              <a:t>Too many assumptions were likely made in order to gain model simplicity.</a:t>
            </a:r>
          </a:p>
          <a:p>
            <a:endParaRPr lang="en-US" sz="3200" dirty="0"/>
          </a:p>
          <a:p>
            <a:pPr marL="0" indent="0">
              <a:buNone/>
            </a:pPr>
            <a:r>
              <a:rPr lang="en-US" sz="3200" dirty="0"/>
              <a:t>Striking the balance between an accurate vs. usable model for a complex system can be hard.</a:t>
            </a:r>
          </a:p>
        </p:txBody>
      </p:sp>
    </p:spTree>
    <p:extLst>
      <p:ext uri="{BB962C8B-B14F-4D97-AF65-F5344CB8AC3E}">
        <p14:creationId xmlns:p14="http://schemas.microsoft.com/office/powerpoint/2010/main" val="1334132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AF43C-5E5E-4DDE-98FB-1462FEA3A294}"/>
              </a:ext>
            </a:extLst>
          </p:cNvPr>
          <p:cNvSpPr>
            <a:spLocks noGrp="1"/>
          </p:cNvSpPr>
          <p:nvPr>
            <p:ph type="title"/>
          </p:nvPr>
        </p:nvSpPr>
        <p:spPr/>
        <p:txBody>
          <a:bodyPr/>
          <a:lstStyle/>
          <a:p>
            <a:r>
              <a:rPr lang="en-US" dirty="0"/>
              <a:t>Asa Kientz</a:t>
            </a:r>
          </a:p>
        </p:txBody>
      </p:sp>
      <p:sp>
        <p:nvSpPr>
          <p:cNvPr id="3" name="Content Placeholder 2">
            <a:extLst>
              <a:ext uri="{FF2B5EF4-FFF2-40B4-BE49-F238E27FC236}">
                <a16:creationId xmlns:a16="http://schemas.microsoft.com/office/drawing/2014/main" id="{462D21EC-73D5-4839-956D-0D6764B99342}"/>
              </a:ext>
            </a:extLst>
          </p:cNvPr>
          <p:cNvSpPr>
            <a:spLocks noGrp="1"/>
          </p:cNvSpPr>
          <p:nvPr>
            <p:ph idx="1"/>
          </p:nvPr>
        </p:nvSpPr>
        <p:spPr>
          <a:xfrm>
            <a:off x="1164439" y="3993967"/>
            <a:ext cx="4517899" cy="1345861"/>
          </a:xfrm>
        </p:spPr>
        <p:txBody>
          <a:bodyPr>
            <a:normAutofit/>
          </a:bodyPr>
          <a:lstStyle/>
          <a:p>
            <a:r>
              <a:rPr lang="en-US" dirty="0">
                <a:solidFill>
                  <a:srgbClr val="0070C0"/>
                </a:solidFill>
                <a:hlinkClick r:id="rId2">
                  <a:extLst>
                    <a:ext uri="{A12FA001-AC4F-418D-AE19-62706E023703}">
                      <ahyp:hlinkClr xmlns:ahyp="http://schemas.microsoft.com/office/drawing/2018/hyperlinkcolor" val="tx"/>
                    </a:ext>
                  </a:extLst>
                </a:hlinkClick>
              </a:rPr>
              <a:t>asa.kientz@gmail.com</a:t>
            </a:r>
          </a:p>
          <a:p>
            <a:r>
              <a:rPr lang="en-US" dirty="0">
                <a:solidFill>
                  <a:schemeClr val="tx1"/>
                </a:solidFill>
              </a:rPr>
              <a:t>https://www.linkedin.com/in/asa-kientz/</a:t>
            </a:r>
          </a:p>
          <a:p>
            <a:r>
              <a:rPr lang="en-US" dirty="0"/>
              <a:t>https://github.com/AsaKientz</a:t>
            </a:r>
            <a:endParaRPr lang="en-US" dirty="0">
              <a:solidFill>
                <a:schemeClr val="tx1"/>
              </a:solidFill>
            </a:endParaRPr>
          </a:p>
        </p:txBody>
      </p:sp>
      <p:pic>
        <p:nvPicPr>
          <p:cNvPr id="4" name="Picture 3">
            <a:extLst>
              <a:ext uri="{FF2B5EF4-FFF2-40B4-BE49-F238E27FC236}">
                <a16:creationId xmlns:a16="http://schemas.microsoft.com/office/drawing/2014/main" id="{562FDD63-61CA-4A2F-933B-4FBE0CB03E54}"/>
              </a:ext>
            </a:extLst>
          </p:cNvPr>
          <p:cNvPicPr>
            <a:picLocks noChangeAspect="1"/>
          </p:cNvPicPr>
          <p:nvPr/>
        </p:nvPicPr>
        <p:blipFill>
          <a:blip r:embed="rId3"/>
          <a:stretch>
            <a:fillRect/>
          </a:stretch>
        </p:blipFill>
        <p:spPr>
          <a:xfrm>
            <a:off x="8180267" y="4864773"/>
            <a:ext cx="3467447" cy="1214338"/>
          </a:xfrm>
          <a:prstGeom prst="rect">
            <a:avLst/>
          </a:prstGeom>
        </p:spPr>
      </p:pic>
      <p:pic>
        <p:nvPicPr>
          <p:cNvPr id="5" name="Picture 4">
            <a:extLst>
              <a:ext uri="{FF2B5EF4-FFF2-40B4-BE49-F238E27FC236}">
                <a16:creationId xmlns:a16="http://schemas.microsoft.com/office/drawing/2014/main" id="{543EFF16-9554-4AA3-A281-DBB110743ADF}"/>
              </a:ext>
            </a:extLst>
          </p:cNvPr>
          <p:cNvPicPr>
            <a:picLocks noChangeAspect="1"/>
          </p:cNvPicPr>
          <p:nvPr/>
        </p:nvPicPr>
        <p:blipFill rotWithShape="1">
          <a:blip r:embed="rId4"/>
          <a:srcRect l="13636" t="11987" r="12598" b="14420"/>
          <a:stretch/>
        </p:blipFill>
        <p:spPr>
          <a:xfrm>
            <a:off x="1285742" y="2039207"/>
            <a:ext cx="1626887" cy="1588904"/>
          </a:xfrm>
          <a:prstGeom prst="rect">
            <a:avLst/>
          </a:prstGeom>
          <a:ln w="57150">
            <a:solidFill>
              <a:schemeClr val="tx1"/>
            </a:solidFill>
          </a:ln>
        </p:spPr>
      </p:pic>
      <p:pic>
        <p:nvPicPr>
          <p:cNvPr id="1028" name="Picture 4" descr="pandas - NumFOCUS">
            <a:extLst>
              <a:ext uri="{FF2B5EF4-FFF2-40B4-BE49-F238E27FC236}">
                <a16:creationId xmlns:a16="http://schemas.microsoft.com/office/drawing/2014/main" id="{EE9F7A6F-507F-4475-A712-AA1DFCD866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19483" y="1730144"/>
            <a:ext cx="1871535" cy="187153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D52F6FE2-1A15-4DAA-9D66-1AA7927BA5C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87886" y="3881243"/>
            <a:ext cx="3017243" cy="69538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SciPy and NumPy - Full Stack Python">
            <a:extLst>
              <a:ext uri="{FF2B5EF4-FFF2-40B4-BE49-F238E27FC236}">
                <a16:creationId xmlns:a16="http://schemas.microsoft.com/office/drawing/2014/main" id="{FA68F4D8-39DC-42A9-8105-954A7FF9C60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521960" y="2356523"/>
            <a:ext cx="3200400" cy="1271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79075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114DB-A6E3-485C-B565-35B8E7D223D9}"/>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E972E291-9994-4F50-B748-9727E45B68F6}"/>
              </a:ext>
            </a:extLst>
          </p:cNvPr>
          <p:cNvSpPr>
            <a:spLocks noGrp="1"/>
          </p:cNvSpPr>
          <p:nvPr>
            <p:ph idx="1"/>
          </p:nvPr>
        </p:nvSpPr>
        <p:spPr/>
        <p:txBody>
          <a:bodyPr/>
          <a:lstStyle/>
          <a:p>
            <a:r>
              <a:rPr lang="en-US" dirty="0">
                <a:solidFill>
                  <a:srgbClr val="0070C0"/>
                </a:solidFill>
                <a:hlinkClick r:id="rId2">
                  <a:extLst>
                    <a:ext uri="{A12FA001-AC4F-418D-AE19-62706E023703}">
                      <ahyp:hlinkClr xmlns:ahyp="http://schemas.microsoft.com/office/drawing/2018/hyperlinkcolor" val="tx"/>
                    </a:ext>
                  </a:extLst>
                </a:hlinkClick>
              </a:rPr>
              <a:t>New York Times COVID-19 GitHub Repo</a:t>
            </a:r>
            <a:endParaRPr lang="en-US" dirty="0">
              <a:solidFill>
                <a:srgbClr val="0070C0"/>
              </a:solidFill>
              <a:hlinkClick r:id="rId3">
                <a:extLst>
                  <a:ext uri="{A12FA001-AC4F-418D-AE19-62706E023703}">
                    <ahyp:hlinkClr xmlns:ahyp="http://schemas.microsoft.com/office/drawing/2018/hyperlinkcolor" val="tx"/>
                  </a:ext>
                </a:extLst>
              </a:hlinkClick>
            </a:endParaRPr>
          </a:p>
          <a:p>
            <a:r>
              <a:rPr lang="en-US" dirty="0">
                <a:solidFill>
                  <a:srgbClr val="0070C0"/>
                </a:solidFill>
                <a:hlinkClick r:id="rId3">
                  <a:extLst>
                    <a:ext uri="{A12FA001-AC4F-418D-AE19-62706E023703}">
                      <ahyp:hlinkClr xmlns:ahyp="http://schemas.microsoft.com/office/drawing/2018/hyperlinkcolor" val="tx"/>
                    </a:ext>
                  </a:extLst>
                </a:hlinkClick>
              </a:rPr>
              <a:t>CDC COVID-19 Forecasts</a:t>
            </a:r>
            <a:endParaRPr lang="en-US" dirty="0">
              <a:solidFill>
                <a:srgbClr val="0070C0"/>
              </a:solidFill>
            </a:endParaRPr>
          </a:p>
          <a:p>
            <a:r>
              <a:rPr lang="en-US" dirty="0">
                <a:solidFill>
                  <a:srgbClr val="0070C0"/>
                </a:solidFill>
                <a:hlinkClick r:id="rId4">
                  <a:extLst>
                    <a:ext uri="{A12FA001-AC4F-418D-AE19-62706E023703}">
                      <ahyp:hlinkClr xmlns:ahyp="http://schemas.microsoft.com/office/drawing/2018/hyperlinkcolor" val="tx"/>
                    </a:ext>
                  </a:extLst>
                </a:hlinkClick>
              </a:rPr>
              <a:t>Columbia University Epidemiology Models</a:t>
            </a:r>
            <a:endParaRPr lang="en-US" dirty="0">
              <a:solidFill>
                <a:srgbClr val="0070C0"/>
              </a:solidFill>
            </a:endParaRPr>
          </a:p>
          <a:p>
            <a:r>
              <a:rPr lang="en-US" dirty="0">
                <a:solidFill>
                  <a:srgbClr val="0070C0"/>
                </a:solidFill>
                <a:hlinkClick r:id="rId5">
                  <a:extLst>
                    <a:ext uri="{A12FA001-AC4F-418D-AE19-62706E023703}">
                      <ahyp:hlinkClr xmlns:ahyp="http://schemas.microsoft.com/office/drawing/2018/hyperlinkcolor" val="tx"/>
                    </a:ext>
                  </a:extLst>
                </a:hlinkClick>
              </a:rPr>
              <a:t>Towards </a:t>
            </a:r>
            <a:r>
              <a:rPr lang="en-US" dirty="0" err="1">
                <a:solidFill>
                  <a:srgbClr val="0070C0"/>
                </a:solidFill>
                <a:hlinkClick r:id="rId5">
                  <a:extLst>
                    <a:ext uri="{A12FA001-AC4F-418D-AE19-62706E023703}">
                      <ahyp:hlinkClr xmlns:ahyp="http://schemas.microsoft.com/office/drawing/2018/hyperlinkcolor" val="tx"/>
                    </a:ext>
                  </a:extLst>
                </a:hlinkClick>
              </a:rPr>
              <a:t>DataScience</a:t>
            </a:r>
            <a:r>
              <a:rPr lang="en-US" dirty="0">
                <a:solidFill>
                  <a:srgbClr val="0070C0"/>
                </a:solidFill>
                <a:hlinkClick r:id="rId5">
                  <a:extLst>
                    <a:ext uri="{A12FA001-AC4F-418D-AE19-62706E023703}">
                      <ahyp:hlinkClr xmlns:ahyp="http://schemas.microsoft.com/office/drawing/2018/hyperlinkcolor" val="tx"/>
                    </a:ext>
                  </a:extLst>
                </a:hlinkClick>
              </a:rPr>
              <a:t> - </a:t>
            </a:r>
            <a:r>
              <a:rPr lang="en-US" i="1" dirty="0">
                <a:solidFill>
                  <a:srgbClr val="0070C0"/>
                </a:solidFill>
                <a:hlinkClick r:id="rId5">
                  <a:extLst>
                    <a:ext uri="{A12FA001-AC4F-418D-AE19-62706E023703}">
                      <ahyp:hlinkClr xmlns:ahyp="http://schemas.microsoft.com/office/drawing/2018/hyperlinkcolor" val="tx"/>
                    </a:ext>
                  </a:extLst>
                </a:hlinkClick>
              </a:rPr>
              <a:t>Infectious disease modelling beyond the basic SIR model</a:t>
            </a:r>
            <a:endParaRPr lang="en-US" dirty="0">
              <a:solidFill>
                <a:srgbClr val="0070C0"/>
              </a:solidFill>
            </a:endParaRPr>
          </a:p>
          <a:p>
            <a:r>
              <a:rPr lang="en-US" dirty="0">
                <a:solidFill>
                  <a:srgbClr val="0070C0"/>
                </a:solidFill>
                <a:hlinkClick r:id="rId6">
                  <a:extLst>
                    <a:ext uri="{A12FA001-AC4F-418D-AE19-62706E023703}">
                      <ahyp:hlinkClr xmlns:ahyp="http://schemas.microsoft.com/office/drawing/2018/hyperlinkcolor" val="tx"/>
                    </a:ext>
                  </a:extLst>
                </a:hlinkClick>
              </a:rPr>
              <a:t>Center for American Progress - </a:t>
            </a:r>
            <a:r>
              <a:rPr lang="en-US" i="1" dirty="0">
                <a:solidFill>
                  <a:srgbClr val="0070C0"/>
                </a:solidFill>
                <a:hlinkClick r:id="rId6">
                  <a:extLst>
                    <a:ext uri="{A12FA001-AC4F-418D-AE19-62706E023703}">
                      <ahyp:hlinkClr xmlns:ahyp="http://schemas.microsoft.com/office/drawing/2018/hyperlinkcolor" val="tx"/>
                    </a:ext>
                  </a:extLst>
                </a:hlinkClick>
              </a:rPr>
              <a:t>Thresholds States Must Meet To Control Coronavirus Spread and Safely Reopen</a:t>
            </a:r>
            <a:endParaRPr lang="en-US" dirty="0">
              <a:solidFill>
                <a:srgbClr val="0070C0"/>
              </a:solidFill>
            </a:endParaRPr>
          </a:p>
          <a:p>
            <a:r>
              <a:rPr lang="en-US" dirty="0">
                <a:solidFill>
                  <a:srgbClr val="0070C0"/>
                </a:solidFill>
                <a:hlinkClick r:id="rId7">
                  <a:extLst>
                    <a:ext uri="{A12FA001-AC4F-418D-AE19-62706E023703}">
                      <ahyp:hlinkClr xmlns:ahyp="http://schemas.microsoft.com/office/drawing/2018/hyperlinkcolor" val="tx"/>
                    </a:ext>
                  </a:extLst>
                </a:hlinkClick>
              </a:rPr>
              <a:t>Wikipedia - </a:t>
            </a:r>
            <a:r>
              <a:rPr lang="en-US" i="1" dirty="0">
                <a:solidFill>
                  <a:srgbClr val="0070C0"/>
                </a:solidFill>
                <a:hlinkClick r:id="rId7">
                  <a:extLst>
                    <a:ext uri="{A12FA001-AC4F-418D-AE19-62706E023703}">
                      <ahyp:hlinkClr xmlns:ahyp="http://schemas.microsoft.com/office/drawing/2018/hyperlinkcolor" val="tx"/>
                    </a:ext>
                  </a:extLst>
                </a:hlinkClick>
              </a:rPr>
              <a:t>Compartmental models in epidemiology</a:t>
            </a:r>
            <a:endParaRPr lang="en-US" dirty="0">
              <a:solidFill>
                <a:srgbClr val="0070C0"/>
              </a:solidFill>
            </a:endParaRPr>
          </a:p>
          <a:p>
            <a:endParaRPr lang="en-US" dirty="0"/>
          </a:p>
        </p:txBody>
      </p:sp>
    </p:spTree>
    <p:extLst>
      <p:ext uri="{BB962C8B-B14F-4D97-AF65-F5344CB8AC3E}">
        <p14:creationId xmlns:p14="http://schemas.microsoft.com/office/powerpoint/2010/main" val="487594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D3293122-E041-46CC-A470-479EBC30819E}"/>
              </a:ext>
            </a:extLst>
          </p:cNvPr>
          <p:cNvSpPr/>
          <p:nvPr/>
        </p:nvSpPr>
        <p:spPr>
          <a:xfrm>
            <a:off x="-5467" y="5739904"/>
            <a:ext cx="12197467" cy="1118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B20DB690-9BF5-4693-B3B8-0CC38CBE778B}"/>
              </a:ext>
            </a:extLst>
          </p:cNvPr>
          <p:cNvSpPr/>
          <p:nvPr/>
        </p:nvSpPr>
        <p:spPr>
          <a:xfrm>
            <a:off x="1097280" y="1563757"/>
            <a:ext cx="10259833" cy="4074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14354" name="Picture 18">
            <a:extLst>
              <a:ext uri="{FF2B5EF4-FFF2-40B4-BE49-F238E27FC236}">
                <a16:creationId xmlns:a16="http://schemas.microsoft.com/office/drawing/2014/main" id="{444D6B01-0159-4193-AE9E-EA55675E36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08" y="914393"/>
            <a:ext cx="6148873" cy="3074437"/>
          </a:xfrm>
          <a:prstGeom prst="rect">
            <a:avLst/>
          </a:prstGeom>
          <a:noFill/>
          <a:extLst>
            <a:ext uri="{909E8E84-426E-40DD-AFC4-6F175D3DCCD1}">
              <a14:hiddenFill xmlns:a14="http://schemas.microsoft.com/office/drawing/2010/main">
                <a:solidFill>
                  <a:srgbClr val="FFFFFF"/>
                </a:solidFill>
              </a14:hiddenFill>
            </a:ext>
          </a:extLst>
        </p:spPr>
      </p:pic>
      <p:pic>
        <p:nvPicPr>
          <p:cNvPr id="14352" name="Picture 16">
            <a:extLst>
              <a:ext uri="{FF2B5EF4-FFF2-40B4-BE49-F238E27FC236}">
                <a16:creationId xmlns:a16="http://schemas.microsoft.com/office/drawing/2014/main" id="{1C50AC6F-92F3-456C-A487-355D0EBF08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31158" y="914393"/>
            <a:ext cx="6148873" cy="3074437"/>
          </a:xfrm>
          <a:prstGeom prst="rect">
            <a:avLst/>
          </a:prstGeom>
          <a:noFill/>
          <a:extLst>
            <a:ext uri="{909E8E84-426E-40DD-AFC4-6F175D3DCCD1}">
              <a14:hiddenFill xmlns:a14="http://schemas.microsoft.com/office/drawing/2010/main">
                <a:solidFill>
                  <a:srgbClr val="FFFFFF"/>
                </a:solidFill>
              </a14:hiddenFill>
            </a:ext>
          </a:extLst>
        </p:spPr>
      </p:pic>
      <p:pic>
        <p:nvPicPr>
          <p:cNvPr id="14350" name="Picture 14">
            <a:extLst>
              <a:ext uri="{FF2B5EF4-FFF2-40B4-BE49-F238E27FC236}">
                <a16:creationId xmlns:a16="http://schemas.microsoft.com/office/drawing/2014/main" id="{15B301DD-5853-47F9-B5DB-75FF9033B8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31158" y="3757765"/>
            <a:ext cx="6148874" cy="3074437"/>
          </a:xfrm>
          <a:prstGeom prst="rect">
            <a:avLst/>
          </a:prstGeom>
          <a:noFill/>
          <a:extLst>
            <a:ext uri="{909E8E84-426E-40DD-AFC4-6F175D3DCCD1}">
              <a14:hiddenFill xmlns:a14="http://schemas.microsoft.com/office/drawing/2010/main">
                <a:solidFill>
                  <a:srgbClr val="FFFFFF"/>
                </a:solidFill>
              </a14:hiddenFill>
            </a:ext>
          </a:extLst>
        </p:spPr>
      </p:pic>
      <p:pic>
        <p:nvPicPr>
          <p:cNvPr id="14348" name="Picture 12">
            <a:extLst>
              <a:ext uri="{FF2B5EF4-FFF2-40B4-BE49-F238E27FC236}">
                <a16:creationId xmlns:a16="http://schemas.microsoft.com/office/drawing/2014/main" id="{B8D8871C-6AA8-43A0-8A35-22F1329B7F3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008" y="3757766"/>
            <a:ext cx="6148873" cy="307443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A50BA96-6015-4BA7-9784-0ECAA0450F42}"/>
              </a:ext>
            </a:extLst>
          </p:cNvPr>
          <p:cNvSpPr>
            <a:spLocks noGrp="1"/>
          </p:cNvSpPr>
          <p:nvPr>
            <p:ph type="title"/>
          </p:nvPr>
        </p:nvSpPr>
        <p:spPr>
          <a:xfrm>
            <a:off x="1097280" y="177283"/>
            <a:ext cx="10058400" cy="737112"/>
          </a:xfrm>
        </p:spPr>
        <p:txBody>
          <a:bodyPr/>
          <a:lstStyle/>
          <a:p>
            <a:r>
              <a:rPr lang="en-US" dirty="0"/>
              <a:t>Daily Infection Trends (Select Regions)</a:t>
            </a:r>
          </a:p>
        </p:txBody>
      </p:sp>
      <p:sp>
        <p:nvSpPr>
          <p:cNvPr id="8" name="TextBox 7">
            <a:extLst>
              <a:ext uri="{FF2B5EF4-FFF2-40B4-BE49-F238E27FC236}">
                <a16:creationId xmlns:a16="http://schemas.microsoft.com/office/drawing/2014/main" id="{4F33F5CA-457C-410E-B9C2-530B11F8BD83}"/>
              </a:ext>
            </a:extLst>
          </p:cNvPr>
          <p:cNvSpPr txBox="1"/>
          <p:nvPr/>
        </p:nvSpPr>
        <p:spPr>
          <a:xfrm>
            <a:off x="4591050" y="1400175"/>
            <a:ext cx="533400" cy="369332"/>
          </a:xfrm>
          <a:prstGeom prst="rect">
            <a:avLst/>
          </a:prstGeom>
          <a:solidFill>
            <a:srgbClr val="99CCFF"/>
          </a:solidFill>
          <a:ln>
            <a:solidFill>
              <a:schemeClr val="tx1"/>
            </a:solidFill>
          </a:ln>
        </p:spPr>
        <p:txBody>
          <a:bodyPr wrap="square" rtlCol="0">
            <a:spAutoFit/>
          </a:bodyPr>
          <a:lstStyle/>
          <a:p>
            <a:pPr algn="ctr"/>
            <a:r>
              <a:rPr lang="en-US" dirty="0"/>
              <a:t>CO</a:t>
            </a:r>
          </a:p>
        </p:txBody>
      </p:sp>
      <p:sp>
        <p:nvSpPr>
          <p:cNvPr id="12" name="TextBox 11">
            <a:extLst>
              <a:ext uri="{FF2B5EF4-FFF2-40B4-BE49-F238E27FC236}">
                <a16:creationId xmlns:a16="http://schemas.microsoft.com/office/drawing/2014/main" id="{7403829B-2F41-4C41-B6E0-96B9818868C7}"/>
              </a:ext>
            </a:extLst>
          </p:cNvPr>
          <p:cNvSpPr txBox="1"/>
          <p:nvPr/>
        </p:nvSpPr>
        <p:spPr>
          <a:xfrm>
            <a:off x="10077450" y="4207726"/>
            <a:ext cx="533400" cy="369332"/>
          </a:xfrm>
          <a:prstGeom prst="rect">
            <a:avLst/>
          </a:prstGeom>
          <a:solidFill>
            <a:srgbClr val="99CCFF"/>
          </a:solidFill>
          <a:ln>
            <a:solidFill>
              <a:schemeClr val="tx1"/>
            </a:solidFill>
          </a:ln>
        </p:spPr>
        <p:txBody>
          <a:bodyPr wrap="square" rtlCol="0">
            <a:spAutoFit/>
          </a:bodyPr>
          <a:lstStyle/>
          <a:p>
            <a:pPr algn="ctr"/>
            <a:r>
              <a:rPr lang="en-US" dirty="0"/>
              <a:t>CA</a:t>
            </a:r>
          </a:p>
        </p:txBody>
      </p:sp>
      <p:sp>
        <p:nvSpPr>
          <p:cNvPr id="13" name="TextBox 12">
            <a:extLst>
              <a:ext uri="{FF2B5EF4-FFF2-40B4-BE49-F238E27FC236}">
                <a16:creationId xmlns:a16="http://schemas.microsoft.com/office/drawing/2014/main" id="{0EFC05EA-3B3E-44F8-9ACA-5304C62D69A9}"/>
              </a:ext>
            </a:extLst>
          </p:cNvPr>
          <p:cNvSpPr txBox="1"/>
          <p:nvPr/>
        </p:nvSpPr>
        <p:spPr>
          <a:xfrm>
            <a:off x="10019288" y="1365097"/>
            <a:ext cx="533400" cy="369332"/>
          </a:xfrm>
          <a:prstGeom prst="rect">
            <a:avLst/>
          </a:prstGeom>
          <a:solidFill>
            <a:srgbClr val="99CCFF"/>
          </a:solidFill>
          <a:ln>
            <a:solidFill>
              <a:schemeClr val="tx1"/>
            </a:solidFill>
          </a:ln>
        </p:spPr>
        <p:txBody>
          <a:bodyPr wrap="square" rtlCol="0">
            <a:spAutoFit/>
          </a:bodyPr>
          <a:lstStyle/>
          <a:p>
            <a:pPr algn="ctr"/>
            <a:r>
              <a:rPr lang="en-US" dirty="0"/>
              <a:t>FL</a:t>
            </a:r>
          </a:p>
        </p:txBody>
      </p:sp>
      <p:sp>
        <p:nvSpPr>
          <p:cNvPr id="14" name="TextBox 13">
            <a:extLst>
              <a:ext uri="{FF2B5EF4-FFF2-40B4-BE49-F238E27FC236}">
                <a16:creationId xmlns:a16="http://schemas.microsoft.com/office/drawing/2014/main" id="{3C75E131-302C-44B3-9343-440BC0262510}"/>
              </a:ext>
            </a:extLst>
          </p:cNvPr>
          <p:cNvSpPr txBox="1"/>
          <p:nvPr/>
        </p:nvSpPr>
        <p:spPr>
          <a:xfrm>
            <a:off x="4591050" y="4254466"/>
            <a:ext cx="533400" cy="369332"/>
          </a:xfrm>
          <a:prstGeom prst="rect">
            <a:avLst/>
          </a:prstGeom>
          <a:solidFill>
            <a:srgbClr val="99CCFF"/>
          </a:solidFill>
          <a:ln>
            <a:solidFill>
              <a:schemeClr val="tx1"/>
            </a:solidFill>
          </a:ln>
        </p:spPr>
        <p:txBody>
          <a:bodyPr wrap="square" rtlCol="0">
            <a:spAutoFit/>
          </a:bodyPr>
          <a:lstStyle/>
          <a:p>
            <a:pPr algn="ctr"/>
            <a:r>
              <a:rPr lang="en-US" dirty="0"/>
              <a:t>NY</a:t>
            </a:r>
          </a:p>
        </p:txBody>
      </p:sp>
    </p:spTree>
    <p:extLst>
      <p:ext uri="{BB962C8B-B14F-4D97-AF65-F5344CB8AC3E}">
        <p14:creationId xmlns:p14="http://schemas.microsoft.com/office/powerpoint/2010/main" val="2078899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94D0E-FECC-4C66-836D-AAB053675A81}"/>
              </a:ext>
            </a:extLst>
          </p:cNvPr>
          <p:cNvSpPr>
            <a:spLocks noGrp="1"/>
          </p:cNvSpPr>
          <p:nvPr>
            <p:ph type="title"/>
          </p:nvPr>
        </p:nvSpPr>
        <p:spPr/>
        <p:txBody>
          <a:bodyPr/>
          <a:lstStyle/>
          <a:p>
            <a:r>
              <a:rPr lang="en-US" dirty="0"/>
              <a:t>This is (some of) me</a:t>
            </a:r>
          </a:p>
        </p:txBody>
      </p:sp>
      <p:sp>
        <p:nvSpPr>
          <p:cNvPr id="3" name="Content Placeholder 2">
            <a:extLst>
              <a:ext uri="{FF2B5EF4-FFF2-40B4-BE49-F238E27FC236}">
                <a16:creationId xmlns:a16="http://schemas.microsoft.com/office/drawing/2014/main" id="{2FDCDEC9-2814-4E41-BDC5-C340B590D6B8}"/>
              </a:ext>
            </a:extLst>
          </p:cNvPr>
          <p:cNvSpPr>
            <a:spLocks noGrp="1"/>
          </p:cNvSpPr>
          <p:nvPr>
            <p:ph idx="1"/>
          </p:nvPr>
        </p:nvSpPr>
        <p:spPr>
          <a:xfrm>
            <a:off x="877824" y="1929172"/>
            <a:ext cx="8107680" cy="4410667"/>
          </a:xfrm>
        </p:spPr>
        <p:txBody>
          <a:bodyPr>
            <a:normAutofit/>
          </a:bodyPr>
          <a:lstStyle/>
          <a:p>
            <a:r>
              <a:rPr lang="en-US" sz="3200" dirty="0"/>
              <a:t>Mechanical Engineer </a:t>
            </a:r>
            <a:r>
              <a:rPr lang="en-US" sz="3200" dirty="0">
                <a:solidFill>
                  <a:srgbClr val="0070C0"/>
                </a:solidFill>
              </a:rPr>
              <a:t>(by education)</a:t>
            </a:r>
          </a:p>
          <a:p>
            <a:endParaRPr lang="en-US" sz="1100" dirty="0"/>
          </a:p>
          <a:p>
            <a:r>
              <a:rPr lang="en-US" sz="3200" dirty="0"/>
              <a:t>Process Engineer / Data Analyst </a:t>
            </a:r>
            <a:r>
              <a:rPr lang="en-US" sz="3200" dirty="0">
                <a:solidFill>
                  <a:srgbClr val="0070C0"/>
                </a:solidFill>
              </a:rPr>
              <a:t>(by career twists and turns)</a:t>
            </a:r>
          </a:p>
          <a:p>
            <a:pPr marL="201168" lvl="1" indent="0">
              <a:buNone/>
            </a:pPr>
            <a:r>
              <a:rPr lang="en-US" sz="3000" dirty="0"/>
              <a:t>   (Semiconductors, Solar, Hydrogen)</a:t>
            </a:r>
          </a:p>
          <a:p>
            <a:endParaRPr lang="en-US" sz="1100" dirty="0"/>
          </a:p>
          <a:p>
            <a:r>
              <a:rPr lang="en-US" sz="3200" dirty="0"/>
              <a:t>Curious how systems work </a:t>
            </a:r>
            <a:r>
              <a:rPr lang="en-US" sz="3200" dirty="0">
                <a:solidFill>
                  <a:srgbClr val="0070C0"/>
                </a:solidFill>
              </a:rPr>
              <a:t>(by my wiring)</a:t>
            </a:r>
          </a:p>
          <a:p>
            <a:endParaRPr lang="en-US" sz="1100" dirty="0"/>
          </a:p>
          <a:p>
            <a:r>
              <a:rPr lang="en-US" sz="3200" dirty="0"/>
              <a:t>Curious how people behave </a:t>
            </a:r>
            <a:r>
              <a:rPr lang="en-US" sz="3200" dirty="0">
                <a:solidFill>
                  <a:srgbClr val="0070C0"/>
                </a:solidFill>
              </a:rPr>
              <a:t>(by my fascination)</a:t>
            </a:r>
          </a:p>
        </p:txBody>
      </p:sp>
      <p:pic>
        <p:nvPicPr>
          <p:cNvPr id="5" name="Picture 4">
            <a:extLst>
              <a:ext uri="{FF2B5EF4-FFF2-40B4-BE49-F238E27FC236}">
                <a16:creationId xmlns:a16="http://schemas.microsoft.com/office/drawing/2014/main" id="{AAF9D06E-06C4-45F2-B64F-19F705142797}"/>
              </a:ext>
            </a:extLst>
          </p:cNvPr>
          <p:cNvPicPr>
            <a:picLocks noChangeAspect="1"/>
          </p:cNvPicPr>
          <p:nvPr/>
        </p:nvPicPr>
        <p:blipFill>
          <a:blip r:embed="rId3"/>
          <a:stretch>
            <a:fillRect/>
          </a:stretch>
        </p:blipFill>
        <p:spPr>
          <a:xfrm>
            <a:off x="8485632" y="1842516"/>
            <a:ext cx="3377184" cy="3814058"/>
          </a:xfrm>
          <a:prstGeom prst="rect">
            <a:avLst/>
          </a:prstGeom>
        </p:spPr>
      </p:pic>
    </p:spTree>
    <p:extLst>
      <p:ext uri="{BB962C8B-B14F-4D97-AF65-F5344CB8AC3E}">
        <p14:creationId xmlns:p14="http://schemas.microsoft.com/office/powerpoint/2010/main" val="24191345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A86E5-01F6-4B2B-ABBB-81AB6450DDF0}"/>
              </a:ext>
            </a:extLst>
          </p:cNvPr>
          <p:cNvSpPr>
            <a:spLocks noGrp="1"/>
          </p:cNvSpPr>
          <p:nvPr>
            <p:ph type="title"/>
          </p:nvPr>
        </p:nvSpPr>
        <p:spPr>
          <a:xfrm>
            <a:off x="1097280" y="286604"/>
            <a:ext cx="10058400" cy="998858"/>
          </a:xfrm>
        </p:spPr>
        <p:txBody>
          <a:bodyPr>
            <a:normAutofit/>
          </a:bodyPr>
          <a:lstStyle/>
          <a:p>
            <a:r>
              <a:rPr lang="en-US" sz="4400" dirty="0"/>
              <a:t>Compartmental Modeling – SEIR Model</a:t>
            </a:r>
          </a:p>
        </p:txBody>
      </p:sp>
      <p:sp>
        <p:nvSpPr>
          <p:cNvPr id="4" name="Rectangle 3">
            <a:extLst>
              <a:ext uri="{FF2B5EF4-FFF2-40B4-BE49-F238E27FC236}">
                <a16:creationId xmlns:a16="http://schemas.microsoft.com/office/drawing/2014/main" id="{F02B8F10-5290-4727-AF85-0FFDF687B20B}"/>
              </a:ext>
            </a:extLst>
          </p:cNvPr>
          <p:cNvSpPr/>
          <p:nvPr/>
        </p:nvSpPr>
        <p:spPr>
          <a:xfrm>
            <a:off x="1097280" y="1563757"/>
            <a:ext cx="10259833" cy="4074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4" name="TextBox 13">
            <a:extLst>
              <a:ext uri="{FF2B5EF4-FFF2-40B4-BE49-F238E27FC236}">
                <a16:creationId xmlns:a16="http://schemas.microsoft.com/office/drawing/2014/main" id="{3662B8BF-C45D-4DAE-9639-52096384AB8B}"/>
              </a:ext>
            </a:extLst>
          </p:cNvPr>
          <p:cNvSpPr txBox="1"/>
          <p:nvPr/>
        </p:nvSpPr>
        <p:spPr>
          <a:xfrm>
            <a:off x="1130459" y="2543686"/>
            <a:ext cx="1256049" cy="369332"/>
          </a:xfrm>
          <a:prstGeom prst="rect">
            <a:avLst/>
          </a:prstGeom>
          <a:noFill/>
        </p:spPr>
        <p:txBody>
          <a:bodyPr wrap="none" rtlCol="0">
            <a:spAutoFit/>
          </a:bodyPr>
          <a:lstStyle/>
          <a:p>
            <a:r>
              <a:rPr lang="en-US" dirty="0"/>
              <a:t>Susceptible</a:t>
            </a:r>
          </a:p>
        </p:txBody>
      </p:sp>
      <p:sp>
        <p:nvSpPr>
          <p:cNvPr id="15" name="TextBox 14">
            <a:extLst>
              <a:ext uri="{FF2B5EF4-FFF2-40B4-BE49-F238E27FC236}">
                <a16:creationId xmlns:a16="http://schemas.microsoft.com/office/drawing/2014/main" id="{7D92CD51-D671-48DB-AF6A-3197F4273CAF}"/>
              </a:ext>
            </a:extLst>
          </p:cNvPr>
          <p:cNvSpPr txBox="1"/>
          <p:nvPr/>
        </p:nvSpPr>
        <p:spPr>
          <a:xfrm>
            <a:off x="9463644" y="2543686"/>
            <a:ext cx="1169487" cy="369332"/>
          </a:xfrm>
          <a:prstGeom prst="rect">
            <a:avLst/>
          </a:prstGeom>
          <a:noFill/>
        </p:spPr>
        <p:txBody>
          <a:bodyPr wrap="none" rtlCol="0">
            <a:spAutoFit/>
          </a:bodyPr>
          <a:lstStyle/>
          <a:p>
            <a:r>
              <a:rPr lang="en-US" dirty="0"/>
              <a:t>Recovered</a:t>
            </a:r>
          </a:p>
        </p:txBody>
      </p:sp>
      <p:sp>
        <p:nvSpPr>
          <p:cNvPr id="16" name="TextBox 15">
            <a:extLst>
              <a:ext uri="{FF2B5EF4-FFF2-40B4-BE49-F238E27FC236}">
                <a16:creationId xmlns:a16="http://schemas.microsoft.com/office/drawing/2014/main" id="{7F6EF1D0-1D07-48F9-9F54-B8D0D0104011}"/>
              </a:ext>
            </a:extLst>
          </p:cNvPr>
          <p:cNvSpPr txBox="1"/>
          <p:nvPr/>
        </p:nvSpPr>
        <p:spPr>
          <a:xfrm>
            <a:off x="6811719" y="2543686"/>
            <a:ext cx="952505" cy="369332"/>
          </a:xfrm>
          <a:prstGeom prst="rect">
            <a:avLst/>
          </a:prstGeom>
          <a:noFill/>
        </p:spPr>
        <p:txBody>
          <a:bodyPr wrap="none" rtlCol="0">
            <a:spAutoFit/>
          </a:bodyPr>
          <a:lstStyle/>
          <a:p>
            <a:r>
              <a:rPr lang="en-US" dirty="0"/>
              <a:t>Infected</a:t>
            </a:r>
          </a:p>
        </p:txBody>
      </p:sp>
      <p:sp>
        <p:nvSpPr>
          <p:cNvPr id="17" name="TextBox 16">
            <a:extLst>
              <a:ext uri="{FF2B5EF4-FFF2-40B4-BE49-F238E27FC236}">
                <a16:creationId xmlns:a16="http://schemas.microsoft.com/office/drawing/2014/main" id="{16EE425F-5D49-449D-AA11-CD687452C608}"/>
              </a:ext>
            </a:extLst>
          </p:cNvPr>
          <p:cNvSpPr txBox="1"/>
          <p:nvPr/>
        </p:nvSpPr>
        <p:spPr>
          <a:xfrm>
            <a:off x="3681778" y="2543686"/>
            <a:ext cx="1641090" cy="646331"/>
          </a:xfrm>
          <a:prstGeom prst="rect">
            <a:avLst/>
          </a:prstGeom>
          <a:noFill/>
        </p:spPr>
        <p:txBody>
          <a:bodyPr wrap="none" rtlCol="0">
            <a:spAutoFit/>
          </a:bodyPr>
          <a:lstStyle/>
          <a:p>
            <a:pPr algn="ctr"/>
            <a:r>
              <a:rPr lang="en-US" dirty="0"/>
              <a:t>Exposed</a:t>
            </a:r>
          </a:p>
          <a:p>
            <a:pPr algn="ctr"/>
            <a:r>
              <a:rPr lang="en-US" dirty="0"/>
              <a:t>(Not infectious)</a:t>
            </a:r>
          </a:p>
        </p:txBody>
      </p:sp>
      <p:pic>
        <p:nvPicPr>
          <p:cNvPr id="18" name="Picture 2">
            <a:extLst>
              <a:ext uri="{FF2B5EF4-FFF2-40B4-BE49-F238E27FC236}">
                <a16:creationId xmlns:a16="http://schemas.microsoft.com/office/drawing/2014/main" id="{39DB65FA-1EB1-42DB-8BF8-9A4A36FC1B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3070" y="1452012"/>
            <a:ext cx="9419456" cy="1159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05628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2FC81-180A-4198-89C8-B6A303F10730}"/>
              </a:ext>
            </a:extLst>
          </p:cNvPr>
          <p:cNvSpPr>
            <a:spLocks noGrp="1"/>
          </p:cNvSpPr>
          <p:nvPr>
            <p:ph type="title"/>
          </p:nvPr>
        </p:nvSpPr>
        <p:spPr/>
        <p:txBody>
          <a:bodyPr>
            <a:normAutofit/>
          </a:bodyPr>
          <a:lstStyle/>
          <a:p>
            <a:r>
              <a:rPr lang="en-US" sz="4400" dirty="0"/>
              <a:t>PyMC3 results – </a:t>
            </a:r>
            <a:r>
              <a:rPr lang="en-US" sz="4400" dirty="0">
                <a:solidFill>
                  <a:schemeClr val="tx1"/>
                </a:solidFill>
              </a:rPr>
              <a:t>SEIR </a:t>
            </a:r>
            <a:r>
              <a:rPr lang="en-US" sz="4400" dirty="0"/>
              <a:t>model</a:t>
            </a:r>
          </a:p>
        </p:txBody>
      </p:sp>
      <p:pic>
        <p:nvPicPr>
          <p:cNvPr id="13314" name="Picture 2">
            <a:extLst>
              <a:ext uri="{FF2B5EF4-FFF2-40B4-BE49-F238E27FC236}">
                <a16:creationId xmlns:a16="http://schemas.microsoft.com/office/drawing/2014/main" id="{194216B1-7F08-4999-B079-2AC19441F2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8814" y="1839997"/>
            <a:ext cx="9355494" cy="4172209"/>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839F546-0E21-4592-8A00-4F9046505932}"/>
              </a:ext>
            </a:extLst>
          </p:cNvPr>
          <p:cNvSpPr/>
          <p:nvPr/>
        </p:nvSpPr>
        <p:spPr>
          <a:xfrm>
            <a:off x="7416800" y="1839997"/>
            <a:ext cx="3225800" cy="2173203"/>
          </a:xfrm>
          <a:prstGeom prst="rect">
            <a:avLst/>
          </a:prstGeom>
          <a:solidFill>
            <a:srgbClr val="FFFF00">
              <a:alpha val="1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9330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C1D5D-5AC0-450A-BA88-439CECFB3A7B}"/>
              </a:ext>
            </a:extLst>
          </p:cNvPr>
          <p:cNvSpPr>
            <a:spLocks noGrp="1"/>
          </p:cNvSpPr>
          <p:nvPr>
            <p:ph type="title"/>
          </p:nvPr>
        </p:nvSpPr>
        <p:spPr>
          <a:xfrm>
            <a:off x="1097280" y="286604"/>
            <a:ext cx="10058400" cy="667554"/>
          </a:xfrm>
        </p:spPr>
        <p:txBody>
          <a:bodyPr>
            <a:normAutofit fontScale="90000"/>
          </a:bodyPr>
          <a:lstStyle/>
          <a:p>
            <a:r>
              <a:rPr lang="en-US" dirty="0"/>
              <a:t>What’s the Plan to Reopen?</a:t>
            </a:r>
          </a:p>
        </p:txBody>
      </p:sp>
      <p:sp>
        <p:nvSpPr>
          <p:cNvPr id="6" name="Rectangle 5">
            <a:extLst>
              <a:ext uri="{FF2B5EF4-FFF2-40B4-BE49-F238E27FC236}">
                <a16:creationId xmlns:a16="http://schemas.microsoft.com/office/drawing/2014/main" id="{329B333E-3B5A-4C4C-9071-A663281A2F00}"/>
              </a:ext>
            </a:extLst>
          </p:cNvPr>
          <p:cNvSpPr/>
          <p:nvPr/>
        </p:nvSpPr>
        <p:spPr>
          <a:xfrm>
            <a:off x="1097280" y="1563757"/>
            <a:ext cx="10259833" cy="4074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37695027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C1D5D-5AC0-450A-BA88-439CECFB3A7B}"/>
              </a:ext>
            </a:extLst>
          </p:cNvPr>
          <p:cNvSpPr>
            <a:spLocks noGrp="1"/>
          </p:cNvSpPr>
          <p:nvPr>
            <p:ph type="title"/>
          </p:nvPr>
        </p:nvSpPr>
        <p:spPr>
          <a:xfrm>
            <a:off x="1097280" y="286604"/>
            <a:ext cx="10058400" cy="667554"/>
          </a:xfrm>
        </p:spPr>
        <p:txBody>
          <a:bodyPr>
            <a:normAutofit fontScale="90000"/>
          </a:bodyPr>
          <a:lstStyle/>
          <a:p>
            <a:r>
              <a:rPr lang="en-US" dirty="0"/>
              <a:t>What’s the Plan to Reopen?</a:t>
            </a:r>
          </a:p>
        </p:txBody>
      </p:sp>
      <p:sp>
        <p:nvSpPr>
          <p:cNvPr id="5" name="TextBox 4">
            <a:extLst>
              <a:ext uri="{FF2B5EF4-FFF2-40B4-BE49-F238E27FC236}">
                <a16:creationId xmlns:a16="http://schemas.microsoft.com/office/drawing/2014/main" id="{7B1390C2-2FEB-44C8-B3BE-4505170B1D6A}"/>
              </a:ext>
            </a:extLst>
          </p:cNvPr>
          <p:cNvSpPr txBox="1"/>
          <p:nvPr/>
        </p:nvSpPr>
        <p:spPr>
          <a:xfrm>
            <a:off x="0" y="5832732"/>
            <a:ext cx="7797012" cy="738664"/>
          </a:xfrm>
          <a:prstGeom prst="rect">
            <a:avLst/>
          </a:prstGeom>
          <a:noFill/>
        </p:spPr>
        <p:txBody>
          <a:bodyPr wrap="square" rtlCol="0">
            <a:spAutoFit/>
          </a:bodyPr>
          <a:lstStyle/>
          <a:p>
            <a:r>
              <a:rPr lang="en-US" sz="1400" dirty="0"/>
              <a:t>Source: The Washington Post, 6/4/20, Where states are reopening after America’s shutdown, </a:t>
            </a:r>
            <a:r>
              <a:rPr lang="en-US" sz="1400" dirty="0">
                <a:solidFill>
                  <a:srgbClr val="0070C0"/>
                </a:solidFill>
                <a:hlinkClick r:id="rId3">
                  <a:extLst>
                    <a:ext uri="{A12FA001-AC4F-418D-AE19-62706E023703}">
                      <ahyp:hlinkClr xmlns:ahyp="http://schemas.microsoft.com/office/drawing/2018/hyperlinkcolor" val="tx"/>
                    </a:ext>
                  </a:extLst>
                </a:hlinkClick>
              </a:rPr>
              <a:t>https://www.washingtonpost.com/graphics/2020/national/states-reopening-coronavirus-map/</a:t>
            </a:r>
            <a:endParaRPr lang="en-US" sz="1400" dirty="0">
              <a:solidFill>
                <a:srgbClr val="0070C0"/>
              </a:solidFill>
            </a:endParaRPr>
          </a:p>
          <a:p>
            <a:endParaRPr lang="en-US" sz="1400" dirty="0"/>
          </a:p>
        </p:txBody>
      </p:sp>
      <p:sp>
        <p:nvSpPr>
          <p:cNvPr id="6" name="Rectangle 5">
            <a:extLst>
              <a:ext uri="{FF2B5EF4-FFF2-40B4-BE49-F238E27FC236}">
                <a16:creationId xmlns:a16="http://schemas.microsoft.com/office/drawing/2014/main" id="{329B333E-3B5A-4C4C-9071-A663281A2F00}"/>
              </a:ext>
            </a:extLst>
          </p:cNvPr>
          <p:cNvSpPr/>
          <p:nvPr/>
        </p:nvSpPr>
        <p:spPr>
          <a:xfrm>
            <a:off x="1097280" y="1563757"/>
            <a:ext cx="10259833" cy="4074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4" name="Picture 3">
            <a:extLst>
              <a:ext uri="{FF2B5EF4-FFF2-40B4-BE49-F238E27FC236}">
                <a16:creationId xmlns:a16="http://schemas.microsoft.com/office/drawing/2014/main" id="{01786368-546D-469B-A417-2A7B9B8E24D0}"/>
              </a:ext>
            </a:extLst>
          </p:cNvPr>
          <p:cNvPicPr>
            <a:picLocks noChangeAspect="1"/>
          </p:cNvPicPr>
          <p:nvPr/>
        </p:nvPicPr>
        <p:blipFill>
          <a:blip r:embed="rId4"/>
          <a:stretch>
            <a:fillRect/>
          </a:stretch>
        </p:blipFill>
        <p:spPr>
          <a:xfrm>
            <a:off x="2396633" y="1320266"/>
            <a:ext cx="6901868" cy="4217467"/>
          </a:xfrm>
          <a:prstGeom prst="rect">
            <a:avLst/>
          </a:prstGeom>
        </p:spPr>
      </p:pic>
      <p:pic>
        <p:nvPicPr>
          <p:cNvPr id="3" name="Picture 2">
            <a:extLst>
              <a:ext uri="{FF2B5EF4-FFF2-40B4-BE49-F238E27FC236}">
                <a16:creationId xmlns:a16="http://schemas.microsoft.com/office/drawing/2014/main" id="{84D87F0A-4B8E-41EF-8814-677E2775B6BD}"/>
              </a:ext>
            </a:extLst>
          </p:cNvPr>
          <p:cNvPicPr>
            <a:picLocks noChangeAspect="1"/>
          </p:cNvPicPr>
          <p:nvPr/>
        </p:nvPicPr>
        <p:blipFill>
          <a:blip r:embed="rId5"/>
          <a:stretch>
            <a:fillRect/>
          </a:stretch>
        </p:blipFill>
        <p:spPr>
          <a:xfrm>
            <a:off x="2279679" y="1067248"/>
            <a:ext cx="7066768" cy="557903"/>
          </a:xfrm>
          <a:prstGeom prst="rect">
            <a:avLst/>
          </a:prstGeom>
        </p:spPr>
      </p:pic>
    </p:spTree>
    <p:extLst>
      <p:ext uri="{BB962C8B-B14F-4D97-AF65-F5344CB8AC3E}">
        <p14:creationId xmlns:p14="http://schemas.microsoft.com/office/powerpoint/2010/main" val="2631586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EB4CC-CCE3-4DFE-9E87-91F221712342}"/>
              </a:ext>
            </a:extLst>
          </p:cNvPr>
          <p:cNvSpPr>
            <a:spLocks noGrp="1"/>
          </p:cNvSpPr>
          <p:nvPr>
            <p:ph type="title"/>
          </p:nvPr>
        </p:nvSpPr>
        <p:spPr/>
        <p:txBody>
          <a:bodyPr>
            <a:normAutofit/>
          </a:bodyPr>
          <a:lstStyle/>
          <a:p>
            <a:r>
              <a:rPr lang="en-US" sz="4000" dirty="0"/>
              <a:t>CDC Metrics to Assess Relaxing Lockdown Policy</a:t>
            </a:r>
          </a:p>
        </p:txBody>
      </p:sp>
      <p:sp>
        <p:nvSpPr>
          <p:cNvPr id="3" name="Content Placeholder 2">
            <a:extLst>
              <a:ext uri="{FF2B5EF4-FFF2-40B4-BE49-F238E27FC236}">
                <a16:creationId xmlns:a16="http://schemas.microsoft.com/office/drawing/2014/main" id="{023D5DFB-357B-4678-9774-32DC6A530682}"/>
              </a:ext>
            </a:extLst>
          </p:cNvPr>
          <p:cNvSpPr>
            <a:spLocks noGrp="1"/>
          </p:cNvSpPr>
          <p:nvPr>
            <p:ph idx="1"/>
          </p:nvPr>
        </p:nvSpPr>
        <p:spPr>
          <a:xfrm>
            <a:off x="989798" y="2105526"/>
            <a:ext cx="10058400" cy="2363894"/>
          </a:xfrm>
        </p:spPr>
        <p:txBody>
          <a:bodyPr>
            <a:normAutofit/>
          </a:bodyPr>
          <a:lstStyle/>
          <a:p>
            <a:pPr marL="285750" indent="-228600">
              <a:buFont typeface="Arial" panose="020B0604020202020204" pitchFamily="34" charset="0"/>
              <a:buChar char="•"/>
            </a:pPr>
            <a:r>
              <a:rPr lang="en-US" sz="2800" b="1" dirty="0">
                <a:solidFill>
                  <a:schemeClr val="tx1"/>
                </a:solidFill>
              </a:rPr>
              <a:t>Infection Rates</a:t>
            </a:r>
            <a:r>
              <a:rPr lang="en-US" sz="2800" dirty="0">
                <a:solidFill>
                  <a:schemeClr val="tx1"/>
                </a:solidFill>
              </a:rPr>
              <a:t> dropping below a per-capita threshold</a:t>
            </a:r>
          </a:p>
          <a:p>
            <a:pPr marL="285750" indent="-228600">
              <a:buFont typeface="Arial" panose="020B0604020202020204" pitchFamily="34" charset="0"/>
              <a:buChar char="•"/>
            </a:pPr>
            <a:r>
              <a:rPr lang="en-US" sz="2800" b="1" dirty="0">
                <a:solidFill>
                  <a:schemeClr val="tx1"/>
                </a:solidFill>
              </a:rPr>
              <a:t>Increased testing</a:t>
            </a:r>
            <a:r>
              <a:rPr lang="en-US" sz="2800" dirty="0">
                <a:solidFill>
                  <a:schemeClr val="tx1"/>
                </a:solidFill>
              </a:rPr>
              <a:t> on the general population (positive test rate should be ~2%)</a:t>
            </a:r>
          </a:p>
          <a:p>
            <a:pPr marL="285750" indent="-228600">
              <a:buFont typeface="Arial" panose="020B0604020202020204" pitchFamily="34" charset="0"/>
              <a:buChar char="•"/>
            </a:pPr>
            <a:r>
              <a:rPr lang="en-US" sz="2800" dirty="0">
                <a:solidFill>
                  <a:schemeClr val="tx1"/>
                </a:solidFill>
              </a:rPr>
              <a:t>A </a:t>
            </a:r>
            <a:r>
              <a:rPr lang="en-US" sz="2800" b="1" dirty="0">
                <a:solidFill>
                  <a:schemeClr val="tx1"/>
                </a:solidFill>
              </a:rPr>
              <a:t>contact tracing</a:t>
            </a:r>
            <a:r>
              <a:rPr lang="en-US" sz="2800" dirty="0">
                <a:solidFill>
                  <a:schemeClr val="tx1"/>
                </a:solidFill>
              </a:rPr>
              <a:t> system is in place.</a:t>
            </a:r>
          </a:p>
        </p:txBody>
      </p:sp>
    </p:spTree>
    <p:extLst>
      <p:ext uri="{BB962C8B-B14F-4D97-AF65-F5344CB8AC3E}">
        <p14:creationId xmlns:p14="http://schemas.microsoft.com/office/powerpoint/2010/main" val="1166795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EB4CC-CCE3-4DFE-9E87-91F221712342}"/>
              </a:ext>
            </a:extLst>
          </p:cNvPr>
          <p:cNvSpPr>
            <a:spLocks noGrp="1"/>
          </p:cNvSpPr>
          <p:nvPr>
            <p:ph type="title"/>
          </p:nvPr>
        </p:nvSpPr>
        <p:spPr/>
        <p:txBody>
          <a:bodyPr>
            <a:normAutofit/>
          </a:bodyPr>
          <a:lstStyle/>
          <a:p>
            <a:r>
              <a:rPr lang="en-US" sz="4000" dirty="0"/>
              <a:t>CDC Metrics to Assess Relaxing Lockdown Policy</a:t>
            </a:r>
          </a:p>
        </p:txBody>
      </p:sp>
      <p:sp>
        <p:nvSpPr>
          <p:cNvPr id="3" name="Content Placeholder 2">
            <a:extLst>
              <a:ext uri="{FF2B5EF4-FFF2-40B4-BE49-F238E27FC236}">
                <a16:creationId xmlns:a16="http://schemas.microsoft.com/office/drawing/2014/main" id="{023D5DFB-357B-4678-9774-32DC6A530682}"/>
              </a:ext>
            </a:extLst>
          </p:cNvPr>
          <p:cNvSpPr>
            <a:spLocks noGrp="1"/>
          </p:cNvSpPr>
          <p:nvPr>
            <p:ph idx="1"/>
          </p:nvPr>
        </p:nvSpPr>
        <p:spPr>
          <a:xfrm>
            <a:off x="989798" y="2105526"/>
            <a:ext cx="10058400" cy="2363894"/>
          </a:xfrm>
        </p:spPr>
        <p:txBody>
          <a:bodyPr>
            <a:normAutofit/>
          </a:bodyPr>
          <a:lstStyle/>
          <a:p>
            <a:pPr marL="285750" indent="-228600">
              <a:buFont typeface="Arial" panose="020B0604020202020204" pitchFamily="34" charset="0"/>
              <a:buChar char="•"/>
            </a:pPr>
            <a:r>
              <a:rPr lang="en-US" sz="2800" b="1" dirty="0">
                <a:solidFill>
                  <a:schemeClr val="tx1"/>
                </a:solidFill>
              </a:rPr>
              <a:t>Infection Rates</a:t>
            </a:r>
            <a:r>
              <a:rPr lang="en-US" sz="2800" dirty="0">
                <a:solidFill>
                  <a:schemeClr val="tx1"/>
                </a:solidFill>
              </a:rPr>
              <a:t> dropping below a per-capita threshold*</a:t>
            </a:r>
          </a:p>
          <a:p>
            <a:pPr marL="285750" indent="-228600">
              <a:buFont typeface="Arial" panose="020B0604020202020204" pitchFamily="34" charset="0"/>
              <a:buChar char="•"/>
            </a:pPr>
            <a:r>
              <a:rPr lang="en-US" sz="2800" b="1" dirty="0">
                <a:solidFill>
                  <a:schemeClr val="tx1"/>
                </a:solidFill>
              </a:rPr>
              <a:t>Increased testing</a:t>
            </a:r>
            <a:r>
              <a:rPr lang="en-US" sz="2800" dirty="0">
                <a:solidFill>
                  <a:schemeClr val="tx1"/>
                </a:solidFill>
              </a:rPr>
              <a:t> on the general population (positive test rate should be ~2%)</a:t>
            </a:r>
          </a:p>
          <a:p>
            <a:pPr marL="285750" indent="-228600">
              <a:buFont typeface="Arial" panose="020B0604020202020204" pitchFamily="34" charset="0"/>
              <a:buChar char="•"/>
            </a:pPr>
            <a:r>
              <a:rPr lang="en-US" sz="2800" dirty="0">
                <a:solidFill>
                  <a:schemeClr val="tx1"/>
                </a:solidFill>
              </a:rPr>
              <a:t>A </a:t>
            </a:r>
            <a:r>
              <a:rPr lang="en-US" sz="2800" b="1" dirty="0">
                <a:solidFill>
                  <a:schemeClr val="tx1"/>
                </a:solidFill>
              </a:rPr>
              <a:t>contact tracing</a:t>
            </a:r>
            <a:r>
              <a:rPr lang="en-US" sz="2800" dirty="0">
                <a:solidFill>
                  <a:schemeClr val="tx1"/>
                </a:solidFill>
              </a:rPr>
              <a:t> system is in place.</a:t>
            </a:r>
          </a:p>
        </p:txBody>
      </p:sp>
      <p:sp>
        <p:nvSpPr>
          <p:cNvPr id="7" name="TextBox 6">
            <a:extLst>
              <a:ext uri="{FF2B5EF4-FFF2-40B4-BE49-F238E27FC236}">
                <a16:creationId xmlns:a16="http://schemas.microsoft.com/office/drawing/2014/main" id="{F85F3832-E47A-43C5-BE7E-9D2F73D43D58}"/>
              </a:ext>
            </a:extLst>
          </p:cNvPr>
          <p:cNvSpPr txBox="1"/>
          <p:nvPr/>
        </p:nvSpPr>
        <p:spPr>
          <a:xfrm>
            <a:off x="266699" y="5663890"/>
            <a:ext cx="8588543" cy="400110"/>
          </a:xfrm>
          <a:prstGeom prst="rect">
            <a:avLst/>
          </a:prstGeom>
          <a:noFill/>
        </p:spPr>
        <p:txBody>
          <a:bodyPr wrap="square" rtlCol="0">
            <a:spAutoFit/>
          </a:bodyPr>
          <a:lstStyle/>
          <a:p>
            <a:r>
              <a:rPr lang="en-US" sz="2000" b="1" dirty="0"/>
              <a:t>*</a:t>
            </a:r>
            <a:r>
              <a:rPr lang="en-US" sz="2000" dirty="0"/>
              <a:t>CDC ‘Low Incidence’ threshold is </a:t>
            </a:r>
            <a:r>
              <a:rPr lang="en-US" sz="2000" b="1" dirty="0"/>
              <a:t>~0.71 new cases / 100,000 people / day</a:t>
            </a:r>
            <a:r>
              <a:rPr lang="en-US" sz="2000" dirty="0"/>
              <a:t>. </a:t>
            </a:r>
          </a:p>
        </p:txBody>
      </p:sp>
      <p:sp>
        <p:nvSpPr>
          <p:cNvPr id="5" name="Rectangle 4">
            <a:extLst>
              <a:ext uri="{FF2B5EF4-FFF2-40B4-BE49-F238E27FC236}">
                <a16:creationId xmlns:a16="http://schemas.microsoft.com/office/drawing/2014/main" id="{4AC7F4F5-3DA8-43CE-95C5-2AEE54263473}"/>
              </a:ext>
            </a:extLst>
          </p:cNvPr>
          <p:cNvSpPr/>
          <p:nvPr/>
        </p:nvSpPr>
        <p:spPr>
          <a:xfrm>
            <a:off x="989798" y="2105526"/>
            <a:ext cx="8414084" cy="483670"/>
          </a:xfrm>
          <a:prstGeom prst="rect">
            <a:avLst/>
          </a:prstGeom>
          <a:solidFill>
            <a:srgbClr val="FFFF00">
              <a:alpha val="3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1268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1A7A9-4046-4A5C-B4FA-3004D6186FE7}"/>
              </a:ext>
            </a:extLst>
          </p:cNvPr>
          <p:cNvSpPr>
            <a:spLocks noGrp="1"/>
          </p:cNvSpPr>
          <p:nvPr>
            <p:ph type="title"/>
          </p:nvPr>
        </p:nvSpPr>
        <p:spPr/>
        <p:txBody>
          <a:bodyPr/>
          <a:lstStyle/>
          <a:p>
            <a:r>
              <a:rPr lang="en-US" dirty="0"/>
              <a:t>Goals</a:t>
            </a:r>
          </a:p>
        </p:txBody>
      </p:sp>
      <p:sp>
        <p:nvSpPr>
          <p:cNvPr id="4" name="TextBox 3">
            <a:extLst>
              <a:ext uri="{FF2B5EF4-FFF2-40B4-BE49-F238E27FC236}">
                <a16:creationId xmlns:a16="http://schemas.microsoft.com/office/drawing/2014/main" id="{8174127B-7F23-42E4-A895-8CB3B7C43DA7}"/>
              </a:ext>
            </a:extLst>
          </p:cNvPr>
          <p:cNvSpPr txBox="1"/>
          <p:nvPr/>
        </p:nvSpPr>
        <p:spPr>
          <a:xfrm>
            <a:off x="1097280" y="2198089"/>
            <a:ext cx="9720245" cy="1815882"/>
          </a:xfrm>
          <a:prstGeom prst="rect">
            <a:avLst/>
          </a:prstGeom>
          <a:noFill/>
        </p:spPr>
        <p:txBody>
          <a:bodyPr wrap="square" rtlCol="0">
            <a:spAutoFit/>
          </a:bodyPr>
          <a:lstStyle/>
          <a:p>
            <a:r>
              <a:rPr lang="en-US" sz="2800" dirty="0"/>
              <a:t>Fit a model to the Daily Infection data for a region. </a:t>
            </a:r>
          </a:p>
          <a:p>
            <a:endParaRPr lang="en-US" sz="2800" dirty="0"/>
          </a:p>
          <a:p>
            <a:r>
              <a:rPr lang="en-US" sz="2800" dirty="0"/>
              <a:t>For a region, predict when infection rates will drop below the CDC threshold. </a:t>
            </a:r>
          </a:p>
        </p:txBody>
      </p:sp>
    </p:spTree>
    <p:extLst>
      <p:ext uri="{BB962C8B-B14F-4D97-AF65-F5344CB8AC3E}">
        <p14:creationId xmlns:p14="http://schemas.microsoft.com/office/powerpoint/2010/main" val="32310074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8D127-0ED1-4DCB-9E3B-F519169CED48}"/>
              </a:ext>
            </a:extLst>
          </p:cNvPr>
          <p:cNvSpPr>
            <a:spLocks noGrp="1"/>
          </p:cNvSpPr>
          <p:nvPr>
            <p:ph type="title"/>
          </p:nvPr>
        </p:nvSpPr>
        <p:spPr>
          <a:xfrm>
            <a:off x="1097280" y="286604"/>
            <a:ext cx="10058400" cy="1094522"/>
          </a:xfrm>
        </p:spPr>
        <p:txBody>
          <a:bodyPr/>
          <a:lstStyle/>
          <a:p>
            <a:r>
              <a:rPr lang="en-US" dirty="0"/>
              <a:t>Daily New Infection Counts – New York</a:t>
            </a:r>
          </a:p>
        </p:txBody>
      </p:sp>
      <p:sp>
        <p:nvSpPr>
          <p:cNvPr id="5" name="Rectangle 4">
            <a:extLst>
              <a:ext uri="{FF2B5EF4-FFF2-40B4-BE49-F238E27FC236}">
                <a16:creationId xmlns:a16="http://schemas.microsoft.com/office/drawing/2014/main" id="{26EE5214-0038-4427-A512-EB12A0FBF744}"/>
              </a:ext>
            </a:extLst>
          </p:cNvPr>
          <p:cNvSpPr/>
          <p:nvPr/>
        </p:nvSpPr>
        <p:spPr>
          <a:xfrm>
            <a:off x="1097280" y="1563757"/>
            <a:ext cx="10259833" cy="4074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4" name="Picture 6">
            <a:extLst>
              <a:ext uri="{FF2B5EF4-FFF2-40B4-BE49-F238E27FC236}">
                <a16:creationId xmlns:a16="http://schemas.microsoft.com/office/drawing/2014/main" id="{D26E6F39-D84C-4F11-8FA9-BD6C578DCF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1231" y="1333501"/>
            <a:ext cx="9589538" cy="47947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4243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A86E5-01F6-4B2B-ABBB-81AB6450DDF0}"/>
              </a:ext>
            </a:extLst>
          </p:cNvPr>
          <p:cNvSpPr>
            <a:spLocks noGrp="1"/>
          </p:cNvSpPr>
          <p:nvPr>
            <p:ph type="title"/>
          </p:nvPr>
        </p:nvSpPr>
        <p:spPr>
          <a:xfrm>
            <a:off x="1097280" y="286604"/>
            <a:ext cx="10398034" cy="998858"/>
          </a:xfrm>
        </p:spPr>
        <p:txBody>
          <a:bodyPr>
            <a:normAutofit/>
          </a:bodyPr>
          <a:lstStyle/>
          <a:p>
            <a:r>
              <a:rPr lang="en-US" sz="4400" dirty="0"/>
              <a:t>Compartmental Modeling</a:t>
            </a:r>
          </a:p>
        </p:txBody>
      </p:sp>
      <p:sp>
        <p:nvSpPr>
          <p:cNvPr id="4" name="Rectangle 3">
            <a:extLst>
              <a:ext uri="{FF2B5EF4-FFF2-40B4-BE49-F238E27FC236}">
                <a16:creationId xmlns:a16="http://schemas.microsoft.com/office/drawing/2014/main" id="{F02B8F10-5290-4727-AF85-0FFDF687B20B}"/>
              </a:ext>
            </a:extLst>
          </p:cNvPr>
          <p:cNvSpPr/>
          <p:nvPr/>
        </p:nvSpPr>
        <p:spPr>
          <a:xfrm>
            <a:off x="1097280" y="1563757"/>
            <a:ext cx="10259833" cy="4074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2050" name="Picture 2" descr="COVID-19 Forecasting: Fit to a curve or model the disease in real ...">
            <a:extLst>
              <a:ext uri="{FF2B5EF4-FFF2-40B4-BE49-F238E27FC236}">
                <a16:creationId xmlns:a16="http://schemas.microsoft.com/office/drawing/2014/main" id="{1330BA75-F14E-4287-BBBB-F9F609BF31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8834" y="1500643"/>
            <a:ext cx="8173941" cy="4600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6307307"/>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6173</TotalTime>
  <Words>1306</Words>
  <Application>Microsoft Office PowerPoint</Application>
  <PresentationFormat>Widescreen</PresentationFormat>
  <Paragraphs>165</Paragraphs>
  <Slides>21</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Retrospect</vt:lpstr>
      <vt:lpstr>Safe to Reopen?  COVID-19 Infection Modeling</vt:lpstr>
      <vt:lpstr>This is (some of) me</vt:lpstr>
      <vt:lpstr>What’s the Plan to Reopen?</vt:lpstr>
      <vt:lpstr>What’s the Plan to Reopen?</vt:lpstr>
      <vt:lpstr>CDC Metrics to Assess Relaxing Lockdown Policy</vt:lpstr>
      <vt:lpstr>CDC Metrics to Assess Relaxing Lockdown Policy</vt:lpstr>
      <vt:lpstr>Goals</vt:lpstr>
      <vt:lpstr>Daily New Infection Counts – New York</vt:lpstr>
      <vt:lpstr>Compartmental Modeling</vt:lpstr>
      <vt:lpstr>Compartmental Modeling – Subset Selected</vt:lpstr>
      <vt:lpstr>SEIR, under the hood</vt:lpstr>
      <vt:lpstr>Model Assumptions</vt:lpstr>
      <vt:lpstr>LMFIT results  (SEIR model, NYC)</vt:lpstr>
      <vt:lpstr>SciPy ODEINT results</vt:lpstr>
      <vt:lpstr>PyMC3 MCMC results – SEIR model</vt:lpstr>
      <vt:lpstr>Takeaways</vt:lpstr>
      <vt:lpstr>Asa Kientz</vt:lpstr>
      <vt:lpstr>References</vt:lpstr>
      <vt:lpstr>Daily Infection Trends (Select Regions)</vt:lpstr>
      <vt:lpstr>Compartmental Modeling – SEIR Model</vt:lpstr>
      <vt:lpstr>PyMC3 results – SEIR model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Asa Kientz</dc:creator>
  <cp:lastModifiedBy>Asa Kientz</cp:lastModifiedBy>
  <cp:revision>108</cp:revision>
  <dcterms:created xsi:type="dcterms:W3CDTF">2020-06-04T14:52:13Z</dcterms:created>
  <dcterms:modified xsi:type="dcterms:W3CDTF">2020-06-08T21:45:29Z</dcterms:modified>
</cp:coreProperties>
</file>

<file path=docProps/thumbnail.jpeg>
</file>